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86" r:id="rId2"/>
    <p:sldId id="287" r:id="rId3"/>
    <p:sldId id="288" r:id="rId4"/>
    <p:sldId id="290" r:id="rId5"/>
    <p:sldId id="313" r:id="rId6"/>
    <p:sldId id="289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8" r:id="rId24"/>
    <p:sldId id="309" r:id="rId25"/>
    <p:sldId id="310" r:id="rId26"/>
    <p:sldId id="311" r:id="rId27"/>
    <p:sldId id="312" r:id="rId28"/>
    <p:sldId id="314" r:id="rId29"/>
    <p:sldId id="315" r:id="rId30"/>
    <p:sldId id="30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738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50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6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51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587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272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011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70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70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9100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91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124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956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4158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7076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404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F6C4C-6385-4056-A5E1-A08F895959DC}" type="datetimeFigureOut">
              <a:rPr lang="es-CO" smtClean="0"/>
              <a:t>8/08/2025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75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hse.software/2023/01/12/como-se-conforman-las-brigadas-de-emergencia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B497D6B-9426-A225-802C-4EBBE12D4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0273" y="1468073"/>
            <a:ext cx="7013195" cy="468944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GESTION DE LA SEGURIDAD Y SALUD EN EL TRABAJO  SG-SST </a:t>
            </a:r>
          </a:p>
          <a:p>
            <a:endParaRPr lang="es-ES" sz="3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INDUCCION Y REINDUCCION </a:t>
            </a:r>
          </a:p>
          <a:p>
            <a:endParaRPr lang="es-ES" sz="3200" dirty="0"/>
          </a:p>
          <a:p>
            <a:endParaRPr lang="es-ES" sz="3200" dirty="0"/>
          </a:p>
          <a:p>
            <a:endParaRPr lang="es-CO" sz="32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4D699B1-A661-3413-715F-9AD237D4E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00" y="2179714"/>
            <a:ext cx="2966440" cy="29627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CDD3A6-F90D-FD75-36D4-524E7B775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1" y="514925"/>
            <a:ext cx="2771618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2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53101-C5FC-F353-4E3D-1EFFCF8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27050"/>
            <a:ext cx="3854528" cy="1928121"/>
          </a:xfrm>
        </p:spPr>
        <p:txBody>
          <a:bodyPr>
            <a:normAutofit fontScale="90000"/>
          </a:bodyPr>
          <a:lstStyle/>
          <a:p>
            <a:pPr algn="just"/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 QUE ES EL SISTEMA DE GESTION DE SEGURIDAD Y SALUD EN EL TRABAJO </a:t>
            </a:r>
            <a:r>
              <a:rPr lang="es-E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SG-SST ? </a:t>
            </a:r>
            <a:endParaRPr lang="es-C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F1BD-031F-98AB-1A01-57C0F152F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701" y="1127052"/>
            <a:ext cx="4410635" cy="445616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sz="2800" dirty="0"/>
              <a:t>El Sistema de Gestión de la Seguridad y Salud en el Trabajo (SG-SST) consiste en el desarrollo de un proceso lógico y por etapas, basado en la mejora continua y que incluye la política, la organización, la planificación, la aplicación, la evaluación, la auditoría y las acciones de mejora con el objetivo de anticipar, reconocer, evaluar y controlar los riesgos que puedan afectar la seguridad y la salud en el trabajo.</a:t>
            </a:r>
            <a:endParaRPr lang="es-CO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03F5408D-5173-A299-05B5-BDA3E5CF2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48" y="3355135"/>
            <a:ext cx="3190432" cy="23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FD0E61-9E72-42A4-B015-580E3F139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080" y="5891920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61A86-1F07-4927-B23E-EBCB1CB83E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61072" y="609600"/>
            <a:ext cx="7498081" cy="762000"/>
          </a:xfrm>
        </p:spPr>
        <p:txBody>
          <a:bodyPr>
            <a:noAutofit/>
          </a:bodyPr>
          <a:lstStyle/>
          <a:p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QUE SOPORTAN EL SG-SST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D728B9D-5E48-62A1-68E3-5747461465EF}"/>
              </a:ext>
            </a:extLst>
          </p:cNvPr>
          <p:cNvSpPr/>
          <p:nvPr/>
        </p:nvSpPr>
        <p:spPr>
          <a:xfrm>
            <a:off x="1584251" y="1605517"/>
            <a:ext cx="2527562" cy="25872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DECRETO 1072 DE 2015  </a:t>
            </a:r>
            <a:r>
              <a:rPr lang="es-ES" sz="1050" dirty="0"/>
              <a:t>( Por el cual se expide el Decreto único reglamentario del sector trabajo, Libro 2, parte 2, título 4, capítulo 6. )</a:t>
            </a:r>
            <a:endParaRPr lang="es-CO" sz="1050" dirty="0"/>
          </a:p>
        </p:txBody>
      </p:sp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641B1E4C-9031-473C-BE08-B2D4985BF51E}"/>
              </a:ext>
            </a:extLst>
          </p:cNvPr>
          <p:cNvSpPr/>
          <p:nvPr/>
        </p:nvSpPr>
        <p:spPr>
          <a:xfrm>
            <a:off x="6926172" y="1605517"/>
            <a:ext cx="2527562" cy="258721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RESOLUCION  0312 DE 2019  (</a:t>
            </a:r>
            <a:r>
              <a:rPr lang="es-ES" sz="1400" dirty="0"/>
              <a:t>Estándares Mínimos del SG-SST.)</a:t>
            </a:r>
            <a:endParaRPr lang="es-CO" sz="1400" dirty="0"/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F1357E5C-B54E-48EF-89F3-6AE5465603D3}"/>
              </a:ext>
            </a:extLst>
          </p:cNvPr>
          <p:cNvSpPr/>
          <p:nvPr/>
        </p:nvSpPr>
        <p:spPr>
          <a:xfrm>
            <a:off x="3866514" y="4132563"/>
            <a:ext cx="2990000" cy="258721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OTRAS NORMAS  (</a:t>
            </a:r>
            <a:r>
              <a:rPr lang="es-ES" sz="1050" dirty="0"/>
              <a:t>Decreto 614 de 1984, Art.28,29,30. – Resolución 1016 </a:t>
            </a:r>
            <a:r>
              <a:rPr lang="es-ES" sz="1050" dirty="0" err="1"/>
              <a:t>dede</a:t>
            </a:r>
            <a:r>
              <a:rPr lang="es-ES" sz="1050" dirty="0"/>
              <a:t> 1989,. – Decreto  de 2014, Decreto 52 de 2017. -  Ley 9 de 1979 – Ley 1562 de 2012 Art.1 – entre otras ). </a:t>
            </a:r>
            <a:endParaRPr lang="es-CO" sz="105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889BE5-762B-4BAC-982A-1C2A682D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924" y="5754581"/>
            <a:ext cx="2030144" cy="493819"/>
          </a:xfrm>
          <a:prstGeom prst="rect">
            <a:avLst/>
          </a:prstGeom>
        </p:spPr>
      </p:pic>
      <p:sp>
        <p:nvSpPr>
          <p:cNvPr id="9" name="Flecha: a la izquierda y derecha 8">
            <a:extLst>
              <a:ext uri="{FF2B5EF4-FFF2-40B4-BE49-F238E27FC236}">
                <a16:creationId xmlns:a16="http://schemas.microsoft.com/office/drawing/2014/main" id="{1549A179-6634-4950-B907-2CAE974CBB89}"/>
              </a:ext>
            </a:extLst>
          </p:cNvPr>
          <p:cNvSpPr/>
          <p:nvPr/>
        </p:nvSpPr>
        <p:spPr>
          <a:xfrm>
            <a:off x="5066851" y="2739104"/>
            <a:ext cx="1086522" cy="32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Flecha: hacia arriba 9">
            <a:extLst>
              <a:ext uri="{FF2B5EF4-FFF2-40B4-BE49-F238E27FC236}">
                <a16:creationId xmlns:a16="http://schemas.microsoft.com/office/drawing/2014/main" id="{952590F4-DF08-4696-970D-9EB6B0612893}"/>
              </a:ext>
            </a:extLst>
          </p:cNvPr>
          <p:cNvSpPr/>
          <p:nvPr/>
        </p:nvSpPr>
        <p:spPr>
          <a:xfrm rot="18349077">
            <a:off x="3157334" y="4539037"/>
            <a:ext cx="264459" cy="7648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Flecha: hacia arriba 11">
            <a:extLst>
              <a:ext uri="{FF2B5EF4-FFF2-40B4-BE49-F238E27FC236}">
                <a16:creationId xmlns:a16="http://schemas.microsoft.com/office/drawing/2014/main" id="{156197F3-7FE8-4DC0-BA1D-02A41274784D}"/>
              </a:ext>
            </a:extLst>
          </p:cNvPr>
          <p:cNvSpPr/>
          <p:nvPr/>
        </p:nvSpPr>
        <p:spPr>
          <a:xfrm rot="1914556">
            <a:off x="7389707" y="4557055"/>
            <a:ext cx="228600" cy="6490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225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188E9-B505-7FB1-446D-42FF1286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16638"/>
            <a:ext cx="8596668" cy="726937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 DEL  SG-SST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16B0B2-415F-1CB7-C813-2D3C9B1B9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3575"/>
            <a:ext cx="9246842" cy="449778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s-C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LOTERÍA DEL TOLIMA E.I.C.E., es una empresa generadora de recursos para el Sector Salud, a través de la explotación del juego tradicional de lotería a nivel nacional y el control del monopolio de Juegos de Suerte y Azar en el Departamento del Tolima; enfocada en nuestros clientes y en procesos de mejora continua.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s-C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este sentido, define la Política de Seguridad y Salud en el Trabajo con el compromiso de </a:t>
            </a:r>
            <a:r>
              <a:rPr lang="es-CO" sz="1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dirigir sus esfuerzos en promover y mantener condiciones de trabajo optimas y seguras en cada uno de los ambientes laborales, junto con el fomento de una cultura de autocuidado y responsabilidad frente a la implementación y mantenimiento del Sistema de Gestión de la Seguridad y Salud en el Trabajo, </a:t>
            </a:r>
            <a:r>
              <a:rPr lang="es-CO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teniendo como lineamiento básico el mejoramiento continuo con altos estándares en seguridad. </a:t>
            </a:r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CF84762-77D6-425B-AE3C-DBE3BF2DD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804" y="5972085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BCA0B-5D6D-269F-C290-A9F2B1B1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993FF-92FA-E5BD-7ABE-B8D16FA62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95618"/>
            <a:ext cx="8596668" cy="736224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DE LA POLITICA DEL  SG-SST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56C506-37CF-4C07-E9A6-1D8F22268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00961"/>
            <a:ext cx="9322343" cy="5276676"/>
          </a:xfrm>
        </p:spPr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Lotería del Tolima E.I.C., forja su compromiso a través de los siguientes objetivos: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buNone/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525"/>
              </a:spcBef>
              <a:spcAft>
                <a:spcPts val="5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Identificar los peligros y evaluar los riesgos, así como establecer los respectivos controles.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Fomentar la participación de los colaboradores en el Sistema de Gestión de la Seguridad y Salud en el Trabajo.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Planear y ejecutar programas para prevenir enfermedades y accidentes laborales y para garantizar la protección de la salud, la seguridad y el bienestar de los funcionarios de la Entidad.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Desarrollar actividades que permitan prevenir y controlar situaciones de emergencia que se puedan presentar, con el fin de mitigar los posibles impactos a la salud de los colaboradores y visitantes, al bienestar de la comunidad circundante y/o a los bienes de la Entidad. 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2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Promover estrategias que incentiven la sana convivencia laboral, con el fin de generar un ambiente sano, seguro y apropiado para nuestros colaboradores.</a:t>
            </a:r>
            <a:endParaRPr lang="es-CO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B696B5-3998-3311-39E9-BD8E5DE6D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523" y="6123087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4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18682-B438-A7DC-F379-2EE2F0804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93406"/>
            <a:ext cx="8596668" cy="103135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ASIGNACION DE RESPONSABILIDADES</a:t>
            </a:r>
            <a:b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SG-SST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EBEA64A-E6B1-F4BE-B3D8-E81B54DA6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4" y="1477927"/>
            <a:ext cx="8393827" cy="574157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RESPONSABILIDADES DEL TRABAJADOR: </a:t>
            </a:r>
            <a:endParaRPr lang="es-CO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57A850-6B9A-5E38-57AF-C04A458DC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456121"/>
            <a:ext cx="4906348" cy="3792279"/>
          </a:xfrm>
        </p:spPr>
        <p:txBody>
          <a:bodyPr>
            <a:normAutofit fontScale="92500"/>
          </a:bodyPr>
          <a:lstStyle/>
          <a:p>
            <a:r>
              <a:rPr lang="es-ES" sz="2400" dirty="0"/>
              <a:t>Conocer la política de Seguridad y Salud en el trabajo.</a:t>
            </a:r>
          </a:p>
          <a:p>
            <a:r>
              <a:rPr lang="es-ES" sz="2400" dirty="0"/>
              <a:t>Procurar el cuidado integral de su salud.</a:t>
            </a:r>
          </a:p>
          <a:p>
            <a:r>
              <a:rPr lang="es-ES" sz="2400" dirty="0"/>
              <a:t>Suministrar información clara y veraz sobre su estado de salud.</a:t>
            </a:r>
          </a:p>
          <a:p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 Cumplir las normas, reglamentos e instrucciones del SGSST de la Lotería del Tolima E.I.C. </a:t>
            </a:r>
          </a:p>
          <a:p>
            <a:pPr marL="0" indent="0">
              <a:buNone/>
            </a:pPr>
            <a:endParaRPr lang="es-CO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EA795579-1A21-57F4-4343-FF352937D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82092" y="2456121"/>
            <a:ext cx="4667693" cy="3585242"/>
          </a:xfrm>
        </p:spPr>
        <p:txBody>
          <a:bodyPr>
            <a:noAutofit/>
          </a:bodyPr>
          <a:lstStyle/>
          <a:p>
            <a:r>
              <a:rPr lang="es-E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Participar en las actividades de capacitación en Seguridad y Salud en el Trabajo.</a:t>
            </a:r>
          </a:p>
          <a:p>
            <a:r>
              <a:rPr lang="es-E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Informar oportunamente al empleador o su jefe inmediato acerca de los peligros y riesgos latentes en su sitio de trabajo.</a:t>
            </a:r>
          </a:p>
          <a:p>
            <a:r>
              <a:rPr lang="es-E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Participar y contribuir al cumplimiento de los objetivos del SGSST.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E72376-932A-425C-80AE-B36E0C3F6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571" y="5951581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6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3A9D909-E7A3-6590-6202-04EBA3103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389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ASIGNACION DE RESPONSABILIDADES</a:t>
            </a:r>
            <a:br>
              <a:rPr lang="es-E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SG-SST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93E0631-8F14-89FA-F762-1A46B79C7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786270"/>
            <a:ext cx="4185623" cy="950975"/>
          </a:xfrm>
        </p:spPr>
        <p:txBody>
          <a:bodyPr/>
          <a:lstStyle/>
          <a:p>
            <a:pPr algn="ctr"/>
            <a:r>
              <a:rPr lang="es-ES" dirty="0"/>
              <a:t>RESPONSABILIDADES DEL TRABAJADOR</a:t>
            </a:r>
            <a:endParaRPr lang="es-CO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AFBDDBE-6C18-5671-1253-7E87C96CC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1998921"/>
            <a:ext cx="4185617" cy="4042441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200" dirty="0"/>
              <a:t>Participar en la prevención de los riesgos laborales.</a:t>
            </a:r>
          </a:p>
          <a:p>
            <a:pPr algn="just"/>
            <a:r>
              <a:rPr lang="es-ES" sz="2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Reportar inmediatamente todo incidente o accidente laboral de acuerdo con la normativa vigente.</a:t>
            </a:r>
          </a:p>
          <a:p>
            <a:pPr algn="just"/>
            <a:r>
              <a:rPr lang="es-ES" sz="2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Las demás responsabilidades y funciones que le sean asignadas por el responsable del sistema y normativa vigente en materia de riesgos laborales.</a:t>
            </a:r>
            <a:br>
              <a:rPr lang="es-ES" sz="2200" dirty="0"/>
            </a:br>
            <a:endParaRPr lang="es-CO" sz="2200" dirty="0"/>
          </a:p>
          <a:p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981193E-FE22-DEE6-B051-BF0FF6C9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99" y="2918637"/>
            <a:ext cx="3810000" cy="304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B14696E-D47B-4556-87E1-726025A2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681" y="6041362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9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04157-682B-34AA-7FF8-278D1466E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0102"/>
          </a:xfrm>
        </p:spPr>
        <p:txBody>
          <a:bodyPr/>
          <a:lstStyle/>
          <a:p>
            <a:r>
              <a:rPr lang="es-ES" dirty="0"/>
              <a:t>RESPONSABILIDADES DEL EMPLEADOR: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6239F5-14FD-7A6F-471E-457501493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6029"/>
            <a:ext cx="8596668" cy="480237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dirty="0"/>
              <a:t>Definir, firmar y divulgar la política de Seguridad y Salud en el Trabajo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/>
              <a:t>Asignación y Comunicación de Responsabilidades</a:t>
            </a:r>
            <a:endParaRPr lang="es-CO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Identificar los peligros y controlar los riesgos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Contar con el diseño e implementación del SG-SST.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Cumplimiento de la normatividad legal vigente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Desarrollar un plan de trabajo anual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Afiliar a los trabajadores al Sistema General de seguridad social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Asignación de recursos y presupuesto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Asignación de recursos Técnicos, tecnológicos y Humanos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Integración del SG-SST en los procesos de la empresa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Facilitar espacios de tiempo para el SGSST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/>
              <a:t>Investigar los ATEL.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s-CO" dirty="0"/>
          </a:p>
          <a:p>
            <a:pPr marL="0" indent="0" algn="just">
              <a:buNone/>
            </a:pPr>
            <a:endParaRPr lang="es-CO" dirty="0"/>
          </a:p>
          <a:p>
            <a:pPr algn="just">
              <a:buFont typeface="Wingdings" panose="05000000000000000000" pitchFamily="2" charset="2"/>
              <a:buChar char="v"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A0C5D6-ECE4-FB9E-7ECF-D9D6B6D35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099" y="2632968"/>
            <a:ext cx="2469094" cy="18472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8E56489-A1B5-4C58-9612-05D41491D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080" y="5891920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2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DF17F-8E10-F807-50D2-432B116D0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14400"/>
            <a:ext cx="3854528" cy="1197429"/>
          </a:xfrm>
        </p:spPr>
        <p:txBody>
          <a:bodyPr>
            <a:normAutofit/>
          </a:bodyPr>
          <a:lstStyle/>
          <a:p>
            <a:pPr algn="ctr"/>
            <a:r>
              <a:rPr lang="es-ES" sz="3000" b="1" dirty="0"/>
              <a:t>ACCIDENTE</a:t>
            </a:r>
            <a:br>
              <a:rPr lang="es-ES" sz="3000" b="1" dirty="0"/>
            </a:br>
            <a:r>
              <a:rPr lang="es-ES" sz="3000" b="1" dirty="0"/>
              <a:t>DE TRABAJO -AT</a:t>
            </a:r>
            <a:endParaRPr lang="es-CO" sz="3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7BF32D-34CD-4963-3474-47FB05E67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800816"/>
          </a:xfrm>
        </p:spPr>
        <p:txBody>
          <a:bodyPr>
            <a:normAutofit fontScale="92500"/>
          </a:bodyPr>
          <a:lstStyle/>
          <a:p>
            <a:pPr algn="just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todo suceso repentino que sobrevenga por causa o con ocasión del trabajo y que produzca en el trabajador una lesión orgánica, una perturbación funcional o psiquiátrica, la invalidez o la muerte.</a:t>
            </a:r>
          </a:p>
          <a:p>
            <a:pPr algn="just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AT aquel se produzca durante la ejecución de ordenes del empleador, o durante la ejecución de una labor bajo su autoridad, aun fuera del lugar y horas del trabajo.</a:t>
            </a: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También es AT el que ocurra en el recorrido de la casa al trabajo o viceversa, </a:t>
            </a:r>
            <a:r>
              <a:rPr lang="es-E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 el transporte es suministrado por el empleador.</a:t>
            </a:r>
          </a:p>
          <a:p>
            <a:pPr algn="just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AT las actividades recreativas, deportivas y culturales, siempre que actúen por cuenta o representación del empleador.</a:t>
            </a:r>
          </a:p>
          <a:p>
            <a:pPr algn="just"/>
            <a:r>
              <a:rPr lang="es-ES" b="0" i="0" dirty="0">
                <a:solidFill>
                  <a:srgbClr val="4A4A48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Durante el ejercicio de la función sindical aunque el trabajador se encuentre en permiso sindical siempre que el accidente se produzca en cumplimiento de dicha función.</a:t>
            </a:r>
          </a:p>
          <a:p>
            <a:pPr algn="just"/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F30A377-B46C-DA6E-8465-639668F07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52" y="2919967"/>
            <a:ext cx="28670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CDB9862-8BDF-41CD-8D0E-2DED0F140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954" y="6068830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30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6A141-E3FB-F983-4624-1C0DB2250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838806" cy="1320800"/>
          </a:xfrm>
        </p:spPr>
        <p:txBody>
          <a:bodyPr>
            <a:normAutofit/>
          </a:bodyPr>
          <a:lstStyle/>
          <a:p>
            <a:r>
              <a:rPr lang="es-ES" sz="3400" dirty="0"/>
              <a:t>CUANDO NO ES ACCIDENTE DE TRABAJO -AT:</a:t>
            </a:r>
            <a:endParaRPr lang="es-CO" sz="3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BF1C9B-450E-ED87-52DB-970DF40A0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986"/>
            <a:ext cx="8596668" cy="4582633"/>
          </a:xfrm>
        </p:spPr>
        <p:txBody>
          <a:bodyPr>
            <a:normAutofit/>
          </a:bodyPr>
          <a:lstStyle/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Aquel que  </a:t>
            </a:r>
            <a:r>
              <a:rPr lang="es-ES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ocurre por causa o con ocasión del trabajo realizado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que se produzca por la ejecución de actividades diferentes para las que fue contratado el trabajador, tales como labores recreativas, deportivas o culturales, así se produzcan durante la jornada laboral, a menos que actúe por cuenta o en representación del empleador.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sufrido por el trabajador, fuera de la empresa, durante los permisos no remunerados o sin remuneración.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provocado intencionalmente o de manera dolosa por un trabajador, las conductas extra laborales del trabajador, la mutilación de una de sus extremidades con implementos de trabajo.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es AT casos de violencia laboral (por estado de embriaguez del trabajador o como consecuencia de los hechos naturales).</a:t>
            </a:r>
          </a:p>
          <a:p>
            <a:pPr algn="just"/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60764C-0954-49D8-870F-33C0F798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3230" y="5898709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2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AF364D-5746-E829-4370-6A87E791D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127051"/>
            <a:ext cx="4185623" cy="701749"/>
          </a:xfrm>
        </p:spPr>
        <p:txBody>
          <a:bodyPr/>
          <a:lstStyle/>
          <a:p>
            <a:r>
              <a:rPr lang="es-ES" sz="3000" dirty="0">
                <a:solidFill>
                  <a:schemeClr val="accent1">
                    <a:lumMod val="75000"/>
                  </a:schemeClr>
                </a:solidFill>
              </a:rPr>
              <a:t>INCIDENTE DE TRABAJO </a:t>
            </a:r>
            <a:endParaRPr lang="es-CO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E97570-858F-DB81-ABC7-84B94058D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083981"/>
            <a:ext cx="4185623" cy="2998383"/>
          </a:xfrm>
        </p:spPr>
        <p:txBody>
          <a:bodyPr/>
          <a:lstStyle/>
          <a:p>
            <a:pPr algn="just"/>
            <a:r>
              <a:rPr lang="es-E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todo suceso repentino en el curso del trabajo o en relación con éste, que tuvo el potencial de ser un accidente, en el que hubo personas involucradas </a:t>
            </a:r>
            <a:r>
              <a:rPr lang="es-E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 que sufrieran lesiones corporales o se presentaran daños a la propiedad y/o pérdida en los procesos</a:t>
            </a:r>
            <a:endParaRPr lang="es-CO" sz="2000" b="1" u="sng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F166A5-E36C-DA29-FF75-D6CB0C500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978195"/>
            <a:ext cx="4185618" cy="850605"/>
          </a:xfrm>
        </p:spPr>
        <p:txBody>
          <a:bodyPr/>
          <a:lstStyle/>
          <a:p>
            <a:r>
              <a:rPr lang="es-ES" sz="3000" dirty="0">
                <a:solidFill>
                  <a:schemeClr val="accent1">
                    <a:lumMod val="75000"/>
                  </a:schemeClr>
                </a:solidFill>
              </a:rPr>
              <a:t>ENFERMEDAD LABORAL </a:t>
            </a:r>
            <a:endParaRPr lang="es-CO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E8D4A3-60E6-3F26-3426-69E257713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2083981"/>
            <a:ext cx="4185617" cy="3957381"/>
          </a:xfrm>
        </p:spPr>
        <p:txBody>
          <a:bodyPr/>
          <a:lstStyle/>
          <a:p>
            <a:pPr algn="just"/>
            <a:r>
              <a:rPr lang="es-ES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Es enfermedad laboral aquella que es contraída como resultado de la exposición a factores de riesgos inherentes a la actividad laboral o del medio en el que el trabajador se ha visto obligado a trabajar </a:t>
            </a:r>
            <a:r>
              <a:rPr lang="es-ES" b="1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indent="0">
              <a:buNone/>
            </a:pPr>
            <a:r>
              <a:rPr lang="es-ES" b="0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9FF1372-A3CD-5C69-FCDC-35B0EB6D2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058" y="4534676"/>
            <a:ext cx="3429000" cy="2009775"/>
          </a:xfrm>
          <a:prstGeom prst="rect">
            <a:avLst/>
          </a:prstGeom>
        </p:spPr>
      </p:pic>
      <p:pic>
        <p:nvPicPr>
          <p:cNvPr id="3074" name="Picture 2" descr="Figuras De La Oficina De Enfermedades Ocupacionales PNG ,dibujos Clipart De  Oficina, Enfermedad Profesional, Lumbalgia PNG y PSD para Descargar Gratis  | Pngtree">
            <a:extLst>
              <a:ext uri="{FF2B5EF4-FFF2-40B4-BE49-F238E27FC236}">
                <a16:creationId xmlns:a16="http://schemas.microsoft.com/office/drawing/2014/main" id="{44FD44F8-B544-C00F-0B2D-05C40678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194" y="4299432"/>
            <a:ext cx="2095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C9A1C95-0898-42E5-8AAF-0237F7DC9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739" y="5984149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62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F98CB-CCDA-AEBB-C55B-88E87832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371600"/>
            <a:ext cx="4083127" cy="829340"/>
          </a:xfrm>
        </p:spPr>
        <p:txBody>
          <a:bodyPr>
            <a:normAutofit/>
          </a:bodyPr>
          <a:lstStyle/>
          <a:p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HACER EN CASO DE ACCIDENTE DE TRABAJO</a:t>
            </a:r>
            <a:endParaRPr lang="es-CO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9AA879-C03F-57D3-9C2E-588DB7C29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461" y="978196"/>
            <a:ext cx="4513541" cy="5624624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ser posible brindar los primeros auxilios al accidentado ( Brigada de emergencias ) .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Informar al jefe inmediato y al área de SST. 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Reportar a la ARL a la cual se encuentra afiliado , teniendo  en cuenta que el tiempo máximo para el reporte es </a:t>
            </a:r>
            <a:r>
              <a:rPr lang="es-E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horas. 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Dirigirse al centro médico autorizado por la ARL según sea el caso. 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Diligenciar el FURAT. 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Realizar la investigación del accidente, por el grupo investigador.</a:t>
            </a:r>
          </a:p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Implementación de medidas de acción para prevenir accidentes.</a:t>
            </a:r>
            <a:endParaRPr lang="es-C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1ECC362-2299-B49C-D376-9323CDFD7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498652"/>
            <a:ext cx="3136603" cy="31366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E511D9-2BD7-4E80-82A8-4A5AFC2A2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321" y="5882259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93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31A328B-FA04-02D8-D8EA-CDF43E83A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562" y="2314422"/>
            <a:ext cx="7146211" cy="3573106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7591E1DE-CD47-70F2-C546-C079D49AC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LINEAS DE ATENCION ARL POSITIVA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80FC16FA-179A-3AFA-51E7-6D04349E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521" y="2160589"/>
            <a:ext cx="7783032" cy="3880773"/>
          </a:xfrm>
        </p:spPr>
        <p:txBody>
          <a:bodyPr/>
          <a:lstStyle/>
          <a:p>
            <a:pPr algn="ctr"/>
            <a:r>
              <a:rPr lang="es-ES" dirty="0"/>
              <a:t>          </a:t>
            </a:r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294717D-CF2A-4822-83CD-1BF84C314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3230" y="6041362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64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ABF8DE-B5CE-B1EC-9CBB-BAA9C49AF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393371"/>
            <a:ext cx="4310925" cy="527236"/>
          </a:xfrm>
        </p:spPr>
        <p:txBody>
          <a:bodyPr/>
          <a:lstStyle/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 QUE ES PELIGRO ?</a:t>
            </a:r>
            <a:endParaRPr lang="es-CO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C0630BA0-79C6-3D3A-86DA-A49C5303F0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555171"/>
            <a:ext cx="4185618" cy="587829"/>
          </a:xfrm>
        </p:spPr>
        <p:txBody>
          <a:bodyPr/>
          <a:lstStyle/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¿QUE ES RIESGO ? </a:t>
            </a:r>
            <a:endParaRPr lang="es-CO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382575DC-B5A1-0337-B542-BF65B4021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1295400"/>
            <a:ext cx="4185617" cy="2500423"/>
          </a:xfrm>
        </p:spPr>
        <p:txBody>
          <a:bodyPr>
            <a:normAutofit lnSpcReduction="10000"/>
          </a:bodyPr>
          <a:lstStyle/>
          <a:p>
            <a:r>
              <a:rPr lang="es-C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Combinación de la probabilidad de que ocurra un evento o exposición peligroso y la severidad de la lesión o enfermedad que puede ser causada por el evento o exposición.</a:t>
            </a:r>
          </a:p>
          <a:p>
            <a:endParaRPr lang="es-CO" dirty="0"/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CD31A564-8F4A-0342-E026-8C92DF1D3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068287"/>
            <a:ext cx="4185623" cy="1409699"/>
          </a:xfrm>
        </p:spPr>
        <p:txBody>
          <a:bodyPr>
            <a:noAutofit/>
          </a:bodyPr>
          <a:lstStyle/>
          <a:p>
            <a:r>
              <a:rPr lang="es-ES" sz="2400" dirty="0"/>
              <a:t>Situación o acto con potencial de daño en términos de enfermedad o lesión a las personas o una combinación de estos.</a:t>
            </a:r>
            <a:endParaRPr lang="es-CO" sz="24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BE3F516-C2D0-4548-7057-5C00AD6E1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721" y="4025041"/>
            <a:ext cx="2588409" cy="25884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AFD9B9B-40C5-4499-9152-29745EC58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001" y="5809010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60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F9852-8F0D-3F09-0EB0-15C3253E3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860072" cy="1320800"/>
          </a:xfrm>
        </p:spPr>
        <p:txBody>
          <a:bodyPr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CLASIFICACION DE LOS RIESGOS LABORALES 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4152EED4-5992-E5E8-CFDE-0DE58BF2E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2209083"/>
            <a:ext cx="8596312" cy="37844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14A57A3-378E-4DFC-961B-FCBC83D92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175" y="5754581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3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48D258E-5DCA-4FB8-9C97-BB0C62E5D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816638"/>
            <a:ext cx="5150897" cy="767613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 QUE ES UN ACTO INSEGURO ?</a:t>
            </a:r>
            <a:endParaRPr lang="es-CO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491AC0A-5AA5-48E6-817B-297301EE4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818167"/>
            <a:ext cx="4185623" cy="2498652"/>
          </a:xfrm>
        </p:spPr>
        <p:txBody>
          <a:bodyPr>
            <a:normAutofit/>
          </a:bodyPr>
          <a:lstStyle/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Violación u omisión de una norma o procedimiento por parte del trabajador que aumenta las posibilidades que ocurra un incidente, accidente, con consecuencias para el trabajador, el medio ambiente y a otras personas.</a:t>
            </a:r>
            <a:endParaRPr lang="es-C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0F832436-0D63-4E04-A1AC-4831A2E4E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1" y="3429000"/>
            <a:ext cx="5884419" cy="432686"/>
          </a:xfrm>
        </p:spPr>
        <p:txBody>
          <a:bodyPr/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¿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ES UNA CONDICION INSEGURA?</a:t>
            </a:r>
            <a:endParaRPr lang="es-CO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4E6068D0-6740-4A56-B2DA-57A36CC15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3976577"/>
            <a:ext cx="4185617" cy="2424222"/>
          </a:xfrm>
        </p:spPr>
        <p:txBody>
          <a:bodyPr>
            <a:normAutofit/>
          </a:bodyPr>
          <a:lstStyle/>
          <a:p>
            <a:pPr algn="just"/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aquella provocada por defectos en la infraestructura, en las condiciones del puesto de trabajo, en los métodos de trabajo, que aumenta la posibilidad que ocurra un incidente, o un accidente de trabajo.</a:t>
            </a:r>
            <a:endParaRPr lang="es-C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8730010-53F7-4CDE-8B76-E60291E4C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54" y="4322134"/>
            <a:ext cx="3766214" cy="207866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ACF93F-FE69-41A7-BFF3-33256A095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360" y="774552"/>
            <a:ext cx="3182087" cy="238656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DD14089-E9B1-4292-9B4F-03EE4CC16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1775" y="5906980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18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8590B2-B61D-4C82-B9AB-31005C6A8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PLAN DE PREVENCIÒN, PREPARACIONY RESPUESTA ANTE  EMERGENCIA.</a:t>
            </a:r>
            <a:endParaRPr lang="es-CO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B71267-8A21-4F3C-B03E-7A3D15377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073349"/>
            <a:ext cx="4185623" cy="3968013"/>
          </a:xfrm>
        </p:spPr>
        <p:txBody>
          <a:bodyPr>
            <a:normAutofit/>
          </a:bodyPr>
          <a:lstStyle/>
          <a:p>
            <a:pPr algn="just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un documento en el que se definen la organización y los métodos que indican la manera de enfrentar una situación de emergencia. 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A803FB-A807-4B6B-8F85-F0EF3C160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5948212" cy="1858124"/>
          </a:xfrm>
        </p:spPr>
        <p:txBody>
          <a:bodyPr/>
          <a:lstStyle/>
          <a:p>
            <a:pPr algn="just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¿QUE ES UNA EMERGENCIA? </a:t>
            </a:r>
          </a:p>
          <a:p>
            <a:pPr algn="just"/>
            <a:r>
              <a:rPr lang="es-ES" sz="2800" dirty="0"/>
              <a:t>Se define como una situación de peligro o desastre que requiere una acción inmediata.</a:t>
            </a:r>
            <a:endParaRPr lang="es-CO" sz="28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7675FAE-DA14-463A-A066-834440C47EF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550733" y="5512981"/>
            <a:ext cx="2639870" cy="127059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94C739-DC58-4761-AB47-6B23E63A0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591" y="4321100"/>
            <a:ext cx="3783567" cy="238376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61F30A-D50C-43C6-B0CB-444315F6D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111" y="5901366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01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E6E9B-684E-4EA2-BCCE-158EF0D8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14924"/>
            <a:ext cx="4083127" cy="1600955"/>
          </a:xfrm>
        </p:spPr>
        <p:txBody>
          <a:bodyPr>
            <a:no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EVACUAR ANTE UNA EMERGENCIA ?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29DA3-85D4-4ECB-AC71-F587BA32C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461" y="514925"/>
            <a:ext cx="4513541" cy="558816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Al momento de escuchar la alarma de evacuación, suspenda inmediatamente cualquier actividad que esté realizando en el momento.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Evite entrar en pánico y mantenga la calma.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Escuche atentamente las instrucciones de los brigadistas y/o coordinadores de evacuación.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Evacue con calma, por las ruta de evacuación y siempre conserve la derecha.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Guie los visitantes que estén con usted.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Diríjase al punto de encuentro establecido.</a:t>
            </a:r>
          </a:p>
          <a:p>
            <a:pPr marL="0" indent="0" algn="just">
              <a:buNone/>
            </a:pPr>
            <a:r>
              <a:rPr lang="es-C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Por ningún motivo regrese al sitio de trabajo hasta no recibir la orden por un brigadista y/o coordinador de evacuación.</a:t>
            </a:r>
          </a:p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8E2120-5CD9-4FFC-ABA7-143910200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2541181"/>
            <a:ext cx="3725053" cy="3157049"/>
          </a:xfrm>
          <a:prstGeom prst="rect">
            <a:avLst/>
          </a:prstGeom>
          <a:ln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652D92-C290-4432-868D-7F4906624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760" y="6094014"/>
            <a:ext cx="2033215" cy="498122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476463DC-1C6A-677A-852A-EF215CF40727}"/>
              </a:ext>
            </a:extLst>
          </p:cNvPr>
          <p:cNvSpPr/>
          <p:nvPr/>
        </p:nvSpPr>
        <p:spPr>
          <a:xfrm>
            <a:off x="2222205" y="3429001"/>
            <a:ext cx="542259" cy="14354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6535DE76-11E7-0A95-6AA6-CD97F1574CE3}"/>
              </a:ext>
            </a:extLst>
          </p:cNvPr>
          <p:cNvSpPr/>
          <p:nvPr/>
        </p:nvSpPr>
        <p:spPr>
          <a:xfrm flipH="1" flipV="1">
            <a:off x="2668772" y="3337559"/>
            <a:ext cx="249226" cy="91440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41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F4704-E6BD-48F6-B13E-47E97B57B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118795"/>
            <a:ext cx="4083127" cy="1065007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BRIGADA DE EMERGENCIA</a:t>
            </a:r>
            <a:endParaRPr lang="es-C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9EAA2D-2BBF-4B46-A0CF-AA5B48BC6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sz="24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just"/>
            <a:r>
              <a:rPr lang="es-ES" sz="24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Es una organización de trabajadores voluntarios preparados y capacitados, para ocupar el cumplimiento de procedimientos necesarios para prevenir y controlar una</a:t>
            </a:r>
            <a:r>
              <a:rPr lang="es-ES" sz="2400" b="1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s-ES" sz="2400" b="1" i="0" u="none" strike="noStrike" dirty="0">
                <a:solidFill>
                  <a:srgbClr val="FF0000"/>
                </a:solidFill>
                <a:effectLst/>
                <a:latin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EMERGENCIA</a:t>
            </a:r>
            <a:r>
              <a:rPr lang="es-ES" sz="2400" b="1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.</a:t>
            </a:r>
            <a:r>
              <a:rPr lang="es-ES" sz="24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</a:p>
          <a:p>
            <a:pPr algn="just"/>
            <a:r>
              <a:rPr lang="es-ES" sz="240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Las brigadas tienen como objetivo identificar, evaluar, prevenir y controlar condiciones de riesgo que eviten la pérdida de vidas y bienes.</a:t>
            </a:r>
            <a:endParaRPr lang="es-CO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CE12D7-0385-47ED-A566-4E2AD5D74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26" y="2787673"/>
            <a:ext cx="4102327" cy="27319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F6B8B4F-F0CA-4419-A59C-76B8D4EC7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233" y="6041361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72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5FFDC82-61D7-49C0-A287-C6E3BB8D4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654" y="744967"/>
            <a:ext cx="5368066" cy="5368066"/>
          </a:xfrm>
          <a:prstGeom prst="rect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3866D99-F795-427A-AED9-34E514C79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656" y="6031770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66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DBC8E-FCDA-4D64-99BF-6EEBE37B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918488" cy="109010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COMITÉ PARITARIO DE SEGURIDAD Y SALUD EN EL TRABAJO - COPASST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534B04-CDC4-406D-897C-63D794232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699709"/>
            <a:ext cx="4185623" cy="731520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 QUE ES? </a:t>
            </a:r>
            <a:endParaRPr lang="es-CO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C87E44-9E5D-4DAF-9673-994FC3D03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87870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CO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COPASST es un equipo, que desarrolla y promueve actividades de prevención y control de factores de riesgo que puedan afectar la salud y seguridad de los ambientes o sitios de trabajo. Sus funciones son: </a:t>
            </a:r>
          </a:p>
          <a:p>
            <a:pPr algn="just"/>
            <a:r>
              <a:rPr lang="es-CO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Proponer medidas de prevención y control</a:t>
            </a:r>
          </a:p>
          <a:p>
            <a:pPr algn="just"/>
            <a:r>
              <a:rPr lang="es-CO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Promover y participar en actividades de capacitación</a:t>
            </a:r>
          </a:p>
          <a:p>
            <a:pPr algn="just"/>
            <a:r>
              <a:rPr lang="es-CO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Vigilar el desarrollo del Sistema de Gestión de Seguridad y Salud en el Trabajo (SG-SST)</a:t>
            </a:r>
          </a:p>
          <a:p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E79408-1C27-4A18-A95A-103D2F548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42155" y="1925619"/>
            <a:ext cx="4131846" cy="505610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INTEGRANTES COPASTT</a:t>
            </a:r>
            <a:endParaRPr lang="es-CO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04966B-7CE0-43BB-B339-8E67978D6A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2567031"/>
            <a:ext cx="4507438" cy="3474331"/>
          </a:xfrm>
        </p:spPr>
        <p:txBody>
          <a:bodyPr>
            <a:noAutofit/>
          </a:bodyPr>
          <a:lstStyle/>
          <a:p>
            <a:pPr algn="just"/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período del COPASST tiene una vigencia de dos años, actualmente su vigencia comprende desde el año 2025 al 2027,  sus integrantes actuales  son: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REPRESENTANTES POR LA INSTITUCIÒN: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Aura </a:t>
            </a:r>
            <a:r>
              <a:rPr lang="es-E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Maria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Castillo Lozano – Principal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Yennifer Tatiana Carrillo Riveros –Suplente.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REPRESENTANTES POR LOS TRABAJADORES:</a:t>
            </a:r>
          </a:p>
          <a:p>
            <a:pPr marL="0" indent="0" algn="just">
              <a:buNone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Fredy M. Bastidas Ortiz – Principal </a:t>
            </a:r>
          </a:p>
          <a:p>
            <a:pPr marL="0" indent="0" algn="just">
              <a:buNone/>
            </a:pP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Silvia Parra Guzmán  - Suplente </a:t>
            </a:r>
            <a:endParaRPr lang="es-C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EE5724E-48A4-4CAE-8935-FAFD388A5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5822" y="6041362"/>
            <a:ext cx="203014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77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5BB51-22E5-425D-ACB8-19B6E6CE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COMITÉ DE CONVIVENCIA LABORAL 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3E0C72-1F1A-4BCE-A4A4-5BAF096A6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416445"/>
            <a:ext cx="4185623" cy="513955"/>
          </a:xfrm>
        </p:spPr>
        <p:txBody>
          <a:bodyPr/>
          <a:lstStyle/>
          <a:p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 QUE ES ? </a:t>
            </a:r>
            <a:endParaRPr lang="es-CO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812535-7AD8-4896-98CE-321956694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022439"/>
            <a:ext cx="4185623" cy="40189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un equipo que busca prevenir el acoso laboral contribuyendo a proteger a los empleados contra los riesgos psicosociales que afectan la salud en los lugares de trabajo, conforme lo establece la resolución 0652 de 2012. Sus funciones son:</a:t>
            </a:r>
          </a:p>
          <a:p>
            <a:pPr algn="just"/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Recibir y tramitar las quejas que pueda contribuir acoso laboral, así como las pruebas que las soportan.</a:t>
            </a:r>
          </a:p>
          <a:p>
            <a:pPr algn="just"/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•Adelantar reuniones con el fin de crea un espacio de dialogo para llegar a una solución efectiva de las controversias</a:t>
            </a:r>
          </a:p>
          <a:p>
            <a:pPr algn="just"/>
            <a:r>
              <a:rPr lang="es-C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 campañas desprevención del acoso laboral.</a:t>
            </a:r>
          </a:p>
          <a:p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4E8A07-A0FE-4DFD-B08F-D8754AA01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89580" y="1344707"/>
            <a:ext cx="5023823" cy="605993"/>
          </a:xfrm>
        </p:spPr>
        <p:txBody>
          <a:bodyPr/>
          <a:lstStyle/>
          <a:p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INTEGRANTES :</a:t>
            </a:r>
            <a:endParaRPr lang="es-CO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DFC844-DC19-41D6-84F3-0149EDC0A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389580" y="2022438"/>
            <a:ext cx="4475181" cy="41416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período del Comité de Convivencia tiene una vigencia de dos años, actualmente su vigencia comprende desde el año 2025 al 2027, actualmente  sus integrantes   son: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Representantes del Empleador: </a:t>
            </a:r>
          </a:p>
          <a:p>
            <a:pPr marL="0" indent="0" algn="just">
              <a:buNone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Jairo A. Gutiérrez Riveros– Principal </a:t>
            </a:r>
          </a:p>
          <a:p>
            <a:pPr marL="0" indent="0" algn="just">
              <a:buNone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Anyela Judith Hernández S. -  Suplente </a:t>
            </a:r>
          </a:p>
          <a:p>
            <a:pPr marL="0" indent="0" algn="just">
              <a:buNone/>
            </a:pPr>
            <a:endParaRPr lang="es-C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Representantes de los Trabajadores</a:t>
            </a:r>
          </a:p>
          <a:p>
            <a:pPr marL="0" indent="0" algn="just">
              <a:buNone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Paula A. Valderrama S.  - Principal</a:t>
            </a:r>
          </a:p>
          <a:p>
            <a:pPr marL="0" indent="0" algn="just">
              <a:buNone/>
            </a:pPr>
            <a:r>
              <a:rPr lang="es-C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Jesús A. Montealegre G. -  Suplente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5298AB7-61C2-4F48-87A4-DAADDAC2F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779" y="5985782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16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D4BA5-F788-FD44-0136-BD7DB8A1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470"/>
          </a:xfrm>
        </p:spPr>
        <p:txBody>
          <a:bodyPr/>
          <a:lstStyle/>
          <a:p>
            <a:pPr algn="ctr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OTRAS POLITICAS DEL SG-SST: </a:t>
            </a:r>
            <a:endParaRPr lang="es-C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E24430-FD27-58C4-EB9B-4B2C654C3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499190"/>
            <a:ext cx="9795737" cy="512489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s-CO" sz="3600" b="1" spc="5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POLITICA DE PREVENCIÓN DEL CONSUMO DE ALCOHOL, TABACO Y OTRAS SUSTANCIAS PSICOACTIVAS:</a:t>
            </a:r>
          </a:p>
          <a:p>
            <a:pPr marL="0" indent="0" algn="just">
              <a:buNone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CO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 </a:t>
            </a: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consiente de la importancia de establecer una política para reducir el consumo de alcohol, tabaco y otras sustancias psicoactivas (SPA), asume una posición de prevención de la enfermedad y promoción de la salud a través de la generación de hábitos de vida saludables, cuyo principal objetivo es promover el bienestar laboral de los colaboradores, dicha política será dada a conocer a todo el personal que tenga que ver con el Instituto para que sea cumplida. Las medidas establecidas para cumplir con este objetivo son: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prohíbe el consumo de tabaco, alcohol o cualquier tipo de sustancia psicoactiva dentro de las instalaciones de la </a:t>
            </a:r>
            <a:r>
              <a:rPr lang="es-CO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 </a:t>
            </a: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en sitios en donde se cumplan órdenes del colaborador, así como su posesión y/o venta.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prohíbe que los colaboradores se presenten al sitio de trabajo o laboren en estado de embriaguez o bajo efectos del consumo de cualquier sustancia psicoactiva.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colaboradores que estén tomando cualquier medicamento que pueda interferir en sus habilidades para realizar sus normales labores de trabajo en forma segura y eficiente deberán reportarlo en forma anticipada a su jefe inmediato.</a:t>
            </a:r>
          </a:p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s-CO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sz="18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A52324-C565-ABC5-AB75-DF8ED3B6C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123" y="6017679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35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4134E-A895-CCE8-939C-63D2A6DB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36896"/>
            <a:ext cx="9625615" cy="930398"/>
          </a:xfrm>
        </p:spPr>
        <p:txBody>
          <a:bodyPr>
            <a:noAutofit/>
          </a:bodyPr>
          <a:lstStyle/>
          <a:p>
            <a:r>
              <a:rPr lang="es-CO" sz="2400" b="1" spc="5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POLITICA DE PREVENCIÓN DEL CONSUMO DE ALCOHOL, TABACO Y OTRAS SUSTANCIAS PSICOACTIVAS:</a:t>
            </a:r>
            <a:br>
              <a:rPr lang="es-CO" sz="2400" b="1" spc="5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B7969-0491-8841-82AD-863D19D4F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48047"/>
            <a:ext cx="9359801" cy="4784651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posesión, uso, distribución o venta de bebidas alcohólicas, en instalaciones de</a:t>
            </a:r>
            <a:r>
              <a:rPr lang="es-CO" sz="3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Entidad</a:t>
            </a: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está permitida. 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Ningún colaborador podrá operar vehículos o cualquier medio de transporte durante su jornada laboral bajo los efectos del alcohol, drogas y/o alguna sustancia psicoactiva o medicamento que pudiera afectar su capacidad para trabajar de manera segura. 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Todo colaborador vinculado a la </a:t>
            </a:r>
            <a:r>
              <a:rPr lang="es-CO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 </a:t>
            </a: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deberá participar en las diferentes actividades de promoción y prevención que se programen sobre el NO consumo de cualquier tipo de sustancia psicoactiva. 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violación de cualquiera de los numerales de la presente Política, constituye falta grave, por consiguiente, dará lugar a la terminación del contrato de trabajo y sin derecho a indemnización alguna. 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O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prevención del alcoholismo, tabaquismo y drogadicción forma parte del sistema de gestión de seguridad y salud en el trabajo, por lo que su divulgación se realizará en la inducción de los colaboradores de la </a:t>
            </a:r>
            <a:r>
              <a:rPr lang="es-CO" sz="33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</a:t>
            </a:r>
            <a:endParaRPr lang="es-CO" sz="33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65132D-3A98-2A34-9E20-9520E3E7E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737" y="6060558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44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669C1-BD2B-D1ED-8B7F-903808877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1367"/>
          </a:xfrm>
        </p:spPr>
        <p:txBody>
          <a:bodyPr>
            <a:normAutofit fontScale="90000"/>
          </a:bodyPr>
          <a:lstStyle/>
          <a:p>
            <a:pPr indent="228600" algn="ctr">
              <a:lnSpc>
                <a:spcPct val="115000"/>
              </a:lnSpc>
              <a:spcAft>
                <a:spcPts val="1000"/>
              </a:spcAft>
            </a:pPr>
            <a:r>
              <a:rPr lang="es-CO" sz="2400" b="1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POLITICA DE PREVENCIÓN DE ACOSO LABORAL</a:t>
            </a:r>
            <a:br>
              <a:rPr lang="es-C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CO" sz="2400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16B65-4976-8425-1D1D-867E4EA9E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4008"/>
            <a:ext cx="9423596" cy="540134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CO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Conscientes de la importancia de establecer mecanismos de prevención de las conductas de acoso laboral, en la</a:t>
            </a:r>
            <a:r>
              <a:rPr lang="es-CO" sz="1900" spc="23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 </a:t>
            </a:r>
            <a:r>
              <a:rPr lang="es-CO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ha creado el Comité de Convivencia Laboral, el cual en conjunto con todos los trabajadores de la organización, establecerá actividades tendientes a generar una conciencia colectiva de sana convivencia, que promueva el trabajo en condiciones dignas y justas; la armonía entre quienes comparten vida laboral empresarial y el buen ambiente en la empresa y proteja la intimidad, la honra, la salud mental y la libertad de las personas en el trabajo.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CO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CO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“LOTERÍA DEL TOLIMA E.I.C.E” </a:t>
            </a:r>
            <a:r>
              <a:rPr lang="es-CO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compromete a implantar y vigilar el cumplimiento de las normas dirigidas a prevenir cualquier conducta o comportamiento que implique la calificación de acoso laboral, a salvaguardar la información que sea recolectada, a la vez que a dar trámite oportuno a las quejas que pueden aparecer en torno al acoso laboral a través del </a:t>
            </a:r>
            <a:r>
              <a:rPr lang="es-CO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COMITÉ DE CONVICENCIA LABORAL</a:t>
            </a:r>
            <a:r>
              <a:rPr lang="es-CO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según resoluciones No. 652 y 1356 de 2012.</a:t>
            </a: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472A74-F83A-3DBB-0275-1EBEE9C9F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774" y="5999339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71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95525-56E6-C662-6A29-23DD8859F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199774" cy="581247"/>
          </a:xfrm>
        </p:spPr>
        <p:txBody>
          <a:bodyPr>
            <a:noAutofit/>
          </a:bodyPr>
          <a:lstStyle/>
          <a:p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 DE ELEMENTOS Y EQUIPOS DE PROTECCIÓN PERSONAL : </a:t>
            </a:r>
            <a:endParaRPr lang="es-CO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BDBAFA-08EF-3CB4-BAA7-0EBF06C1D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62987"/>
            <a:ext cx="9104619" cy="48803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política de la </a:t>
            </a:r>
            <a:r>
              <a:rPr lang="es-C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CO" sz="1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LOTERÍA DEL TOLIMA E.I.C.E</a:t>
            </a:r>
            <a:r>
              <a:rPr lang="es-C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proteger a sus trabajadores de los peligros y riesgos ocupacionales a los que están expuestos, en especial al Riesgo Biológico por la Pandemia del COVID – 19, en la ejecución de sus actividades laborales, mediante el uso de elementos y/o equipos de protección personal, cuando los controles de eliminación, sustitución, de ingeniería y administrativos no son posibles.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que estos elementos y/o equipos de protección personal ofrezcan la protección requerida y estén disponibles se consideran los siguientes aspectos: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Elegir correctamente los elementos o equipos a utilizar.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Capacitar en el uso y cuidado de los elementos o equipos de protección personal. </a:t>
            </a: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325BAC-66B5-6FAE-F49B-2D6E92CF1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098" y="5987738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37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DC4690-7660-00DA-FDCA-B6E86457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742574" cy="506819"/>
          </a:xfrm>
        </p:spPr>
        <p:txBody>
          <a:bodyPr>
            <a:noAutofit/>
          </a:bodyPr>
          <a:lstStyle/>
          <a:p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POLITICA DE ELEMENTOS Y EQUIPOS DE PROTECCIÓN PERSONAL : </a:t>
            </a:r>
            <a:endParaRPr lang="es-CO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8869C3-35C5-7170-2736-E9DECF76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4251"/>
            <a:ext cx="8998294" cy="4457111"/>
          </a:xfrm>
        </p:spPr>
        <p:txBody>
          <a:bodyPr/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Usar adecuadamente los elementos y/o equipos de protección personal.</a:t>
            </a: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Inspeccionar periódicamente los elementos o equipos de protección personal, mensualmente a través del Responsable del Sistema de Gestión de la Seguridad y Salud en el Trabajo mínimo una vez al año. </a:t>
            </a: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Reponer   inmediatamente   los   elementos   o   equipos   de protección   personal deteriorados, de acuerdo a los informes del Responsable de Seguridad y Salud en el Trabajo cuando el usuario reporte su daño.</a:t>
            </a: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s-C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Asignar los recursos para la consecución y reposición inmediata de los elementos de protección personal que sean requeridos.</a:t>
            </a:r>
            <a:endParaRPr lang="es-C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68E7A0-918C-2598-6B28-7404DD59F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105" y="5999339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57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4E672-13C5-C1A7-835F-490D277A8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92FFA-A6CA-6F7B-8B51-C8238415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742574" cy="506819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/>
              <a:t>POLITICA DE SALUD MENTAL </a:t>
            </a:r>
            <a:endParaRPr lang="es-CO" sz="2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3ABF5D-57A4-B071-9B32-21F23EA07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75794"/>
            <a:ext cx="9355900" cy="5234731"/>
          </a:xfrm>
        </p:spPr>
        <p:txBody>
          <a:bodyPr>
            <a:normAutofit/>
          </a:bodyPr>
          <a:lstStyle/>
          <a:p>
            <a:pPr algn="just"/>
            <a:r>
              <a:rPr lang="es-CO" sz="2200" dirty="0"/>
              <a:t>La Lotería del Tolima E.I.C.E., reconociendo el rol importante que cumplen sus  colaboradores al interior de la Entidad para el logro de los objetivos  Institucionales y personales, y en cabeza de la alta dirección,  establece como Política de salud mental al conjunto de directrices  y acciones destinadas en promover el bienestar físico y psicológico de sus trabajadores, mediante acciones que fortalezcan el autocuidado de la salud mental, prevención y control de los factores de riesgos psicosociales,  creando espacios que permitan que las aptitudes, actitudes y competencias del personal, generen bienestar individual, social  y laboral. Evalúa periódicamente las condiciones físicas y psicolaborales para garantizar entornos laborales saludables, tendiente al mejoramiento continuo. Genera espacios con actividades educativas, recreativas, deportivas, lúdicas, entre otras, promoviendo así bienestar en la salud mental de sus colaboradores. </a:t>
            </a:r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CC96D1-FA90-DE80-CD7F-41D26F12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112" y="6112403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21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5EED8-131C-C55A-02D4-A4815C779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384A-CA13-F66F-B51B-C75770AE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742574" cy="506819"/>
          </a:xfrm>
        </p:spPr>
        <p:txBody>
          <a:bodyPr>
            <a:noAutofit/>
          </a:bodyPr>
          <a:lstStyle/>
          <a:p>
            <a:r>
              <a:rPr lang="es-ES" sz="2800" b="1" dirty="0"/>
              <a:t>OBJETIVOS DE LA POLITICA DE SALUD MENTAL </a:t>
            </a:r>
            <a:endParaRPr lang="es-CO" sz="28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70A011-9669-A456-C7F6-A28F0567B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4251"/>
            <a:ext cx="8998294" cy="4457111"/>
          </a:xfrm>
        </p:spPr>
        <p:txBody>
          <a:bodyPr/>
          <a:lstStyle/>
          <a:p>
            <a:pPr algn="just"/>
            <a:r>
              <a:rPr lang="es-CO" sz="3200" dirty="0"/>
              <a:t>Que el Personal Humano de la Lotería del Tolima E.I.C.E., pueda desarrollar sus capacidades laborales e individuales, prevenir problemas de salud mental promoviendo herramientas de apoyo. </a:t>
            </a:r>
          </a:p>
          <a:p>
            <a:pPr algn="just"/>
            <a:endParaRPr lang="es-CO" sz="3200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7DA982-D58F-E0C5-1F9C-CD6CD0578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105" y="5999339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2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94D0124-E13B-42E7-B317-02679E0EAE52}"/>
              </a:ext>
            </a:extLst>
          </p:cNvPr>
          <p:cNvSpPr/>
          <p:nvPr/>
        </p:nvSpPr>
        <p:spPr>
          <a:xfrm>
            <a:off x="3216536" y="2967334"/>
            <a:ext cx="44441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GRACIAS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EE3CEB-A38B-4A92-AFFF-2E3F6A78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" y="720763"/>
            <a:ext cx="3204085" cy="78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6461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1168</TotalTime>
  <Words>3050</Words>
  <Application>Microsoft Office PowerPoint</Application>
  <PresentationFormat>Panorámica</PresentationFormat>
  <Paragraphs>164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9" baseType="lpstr">
      <vt:lpstr>Arial</vt:lpstr>
      <vt:lpstr>Lato</vt:lpstr>
      <vt:lpstr>Roboto</vt:lpstr>
      <vt:lpstr>Symbol</vt:lpstr>
      <vt:lpstr>Times New Roman</vt:lpstr>
      <vt:lpstr>Trebuchet MS</vt:lpstr>
      <vt:lpstr>Wingdings</vt:lpstr>
      <vt:lpstr>Wingdings 3</vt:lpstr>
      <vt:lpstr>Faceta</vt:lpstr>
      <vt:lpstr>Presentación de PowerPoint</vt:lpstr>
      <vt:lpstr>      ¿ QUE ES EL SISTEMA DE GESTION DE SEGURIDAD Y SALUD EN EL TRABAJO SG-SST ? </vt:lpstr>
      <vt:lpstr>NORMAS QUE SOPORTAN EL SG-SST</vt:lpstr>
      <vt:lpstr>POLITICA DEL  SG-SST</vt:lpstr>
      <vt:lpstr>OBJETIVOS DE LA POLITICA DEL  SG-SST</vt:lpstr>
      <vt:lpstr>ASIGNACION DE RESPONSABILIDADES DEL SG-SST</vt:lpstr>
      <vt:lpstr>ASIGNACION DE RESPONSABILIDADES DEL SG-SST</vt:lpstr>
      <vt:lpstr>RESPONSABILIDADES DEL EMPLEADOR: </vt:lpstr>
      <vt:lpstr>ACCIDENTE DE TRABAJO -AT</vt:lpstr>
      <vt:lpstr>CUANDO NO ES ACCIDENTE DE TRABAJO -AT:</vt:lpstr>
      <vt:lpstr>Presentación de PowerPoint</vt:lpstr>
      <vt:lpstr>QUE HACER EN CASO DE ACCIDENTE DE TRABAJO</vt:lpstr>
      <vt:lpstr>LINEAS DE ATENCION ARL POSITIVA</vt:lpstr>
      <vt:lpstr>Presentación de PowerPoint</vt:lpstr>
      <vt:lpstr>CLASIFICACION DE LOS RIESGOS LABORALES </vt:lpstr>
      <vt:lpstr>Presentación de PowerPoint</vt:lpstr>
      <vt:lpstr>PLAN DE PREVENCIÒN, PREPARACIONY RESPUESTA ANTE  EMERGENCIA.</vt:lpstr>
      <vt:lpstr>¿COMO EVACUAR ANTE UNA EMERGENCIA ?</vt:lpstr>
      <vt:lpstr>BRIGADA DE EMERGENCIA</vt:lpstr>
      <vt:lpstr>Presentación de PowerPoint</vt:lpstr>
      <vt:lpstr>COMITÉ PARITARIO DE SEGURIDAD Y SALUD EN EL TRABAJO - COPASST</vt:lpstr>
      <vt:lpstr>COMITÉ DE CONVIVENCIA LABORAL </vt:lpstr>
      <vt:lpstr>OTRAS POLITICAS DEL SG-SST: </vt:lpstr>
      <vt:lpstr>POLITICA DE PREVENCIÓN DEL CONSUMO DE ALCOHOL, TABACO Y OTRAS SUSTANCIAS PSICOACTIVAS: </vt:lpstr>
      <vt:lpstr>POLITICA DE PREVENCIÓN DE ACOSO LABORAL   </vt:lpstr>
      <vt:lpstr>POLITICA DE ELEMENTOS Y EQUIPOS DE PROTECCIÓN PERSONAL : </vt:lpstr>
      <vt:lpstr>POLITICA DE ELEMENTOS Y EQUIPOS DE PROTECCIÓN PERSONAL : </vt:lpstr>
      <vt:lpstr>POLITICA DE SALUD MENTAL </vt:lpstr>
      <vt:lpstr>OBJETIVOS DE LA POLITICA DE SALUD MENTAL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Loteria del Tolima EICE</dc:creator>
  <cp:lastModifiedBy>seguridadysaludeneltrabajo@loteriadeltolima.com</cp:lastModifiedBy>
  <cp:revision>88</cp:revision>
  <dcterms:created xsi:type="dcterms:W3CDTF">2022-10-18T21:06:46Z</dcterms:created>
  <dcterms:modified xsi:type="dcterms:W3CDTF">2025-08-08T17:29:48Z</dcterms:modified>
</cp:coreProperties>
</file>