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6" r:id="rId1"/>
  </p:sldMasterIdLst>
  <p:sldIdLst>
    <p:sldId id="286" r:id="rId2"/>
    <p:sldId id="288" r:id="rId3"/>
    <p:sldId id="314" r:id="rId4"/>
    <p:sldId id="313" r:id="rId5"/>
    <p:sldId id="290" r:id="rId6"/>
    <p:sldId id="337" r:id="rId7"/>
    <p:sldId id="315" r:id="rId8"/>
    <p:sldId id="289" r:id="rId9"/>
    <p:sldId id="333" r:id="rId10"/>
    <p:sldId id="338" r:id="rId11"/>
    <p:sldId id="303" r:id="rId12"/>
    <p:sldId id="339" r:id="rId13"/>
    <p:sldId id="317" r:id="rId14"/>
    <p:sldId id="318" r:id="rId15"/>
    <p:sldId id="319" r:id="rId16"/>
    <p:sldId id="320" r:id="rId17"/>
    <p:sldId id="336" r:id="rId18"/>
    <p:sldId id="304" r:id="rId19"/>
    <p:sldId id="335" r:id="rId20"/>
    <p:sldId id="334" r:id="rId21"/>
    <p:sldId id="321" r:id="rId22"/>
    <p:sldId id="327" r:id="rId23"/>
    <p:sldId id="322" r:id="rId24"/>
    <p:sldId id="323" r:id="rId25"/>
    <p:sldId id="324" r:id="rId26"/>
    <p:sldId id="328" r:id="rId27"/>
    <p:sldId id="291" r:id="rId28"/>
    <p:sldId id="325" r:id="rId29"/>
    <p:sldId id="302" r:id="rId30"/>
    <p:sldId id="329" r:id="rId31"/>
    <p:sldId id="326" r:id="rId32"/>
    <p:sldId id="330" r:id="rId33"/>
    <p:sldId id="331" r:id="rId34"/>
    <p:sldId id="332" r:id="rId35"/>
    <p:sldId id="340" r:id="rId36"/>
    <p:sldId id="341" r:id="rId37"/>
    <p:sldId id="342" r:id="rId38"/>
    <p:sldId id="307"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4257385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3013502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3929628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03F6C4C-6385-4056-A5E1-A08F895959DC}" type="datetimeFigureOut">
              <a:rPr lang="es-CO" smtClean="0"/>
              <a:t>22/09/2025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500513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03F6C4C-6385-4056-A5E1-A08F895959DC}" type="datetimeFigureOut">
              <a:rPr lang="es-CO" smtClean="0"/>
              <a:t>22/09/2025</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199587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03F6C4C-6385-4056-A5E1-A08F895959DC}" type="datetimeFigureOut">
              <a:rPr lang="es-CO" smtClean="0"/>
              <a:t>22/09/2025</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2322722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F6C4C-6385-4056-A5E1-A08F895959DC}" type="datetimeFigureOut">
              <a:rPr lang="es-CO" smtClean="0"/>
              <a:t>22/09/2025</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2770118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03F6C4C-6385-4056-A5E1-A08F895959DC}" type="datetimeFigureOut">
              <a:rPr lang="es-CO" smtClean="0"/>
              <a:t>22/09/2025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500702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03F6C4C-6385-4056-A5E1-A08F895959DC}" type="datetimeFigureOut">
              <a:rPr lang="es-CO" smtClean="0"/>
              <a:t>22/09/2025</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210707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1949100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19912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3634124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75956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3484158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4247076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03F6C4C-6385-4056-A5E1-A08F895959DC}" type="datetimeFigureOut">
              <a:rPr lang="es-CO" smtClean="0"/>
              <a:t>22/09/2025</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96EF55C2-2918-47E1-8E71-3866F1A4FBBE}" type="slidenum">
              <a:rPr lang="es-CO" smtClean="0"/>
              <a:t>‹Nº›</a:t>
            </a:fld>
            <a:endParaRPr lang="es-CO"/>
          </a:p>
        </p:txBody>
      </p:sp>
    </p:spTree>
    <p:extLst>
      <p:ext uri="{BB962C8B-B14F-4D97-AF65-F5344CB8AC3E}">
        <p14:creationId xmlns:p14="http://schemas.microsoft.com/office/powerpoint/2010/main" val="1524041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03F6C4C-6385-4056-A5E1-A08F895959DC}" type="datetimeFigureOut">
              <a:rPr lang="es-CO" smtClean="0"/>
              <a:t>22/09/2025</a:t>
            </a:fld>
            <a:endParaRPr lang="es-CO"/>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6EF55C2-2918-47E1-8E71-3866F1A4FBBE}" type="slidenum">
              <a:rPr lang="es-CO" smtClean="0"/>
              <a:t>‹Nº›</a:t>
            </a:fld>
            <a:endParaRPr lang="es-CO"/>
          </a:p>
        </p:txBody>
      </p:sp>
    </p:spTree>
    <p:extLst>
      <p:ext uri="{BB962C8B-B14F-4D97-AF65-F5344CB8AC3E}">
        <p14:creationId xmlns:p14="http://schemas.microsoft.com/office/powerpoint/2010/main" val="1098751040"/>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hse.software/2023/01/12/como-se-conforman-las-brigadas-de-emergencia/" TargetMode="Externa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7B497D6B-9426-A225-802C-4EBBE12D406C}"/>
              </a:ext>
            </a:extLst>
          </p:cNvPr>
          <p:cNvSpPr>
            <a:spLocks noGrp="1"/>
          </p:cNvSpPr>
          <p:nvPr>
            <p:ph idx="1"/>
          </p:nvPr>
        </p:nvSpPr>
        <p:spPr>
          <a:xfrm>
            <a:off x="4433777" y="1680209"/>
            <a:ext cx="7070651" cy="3753027"/>
          </a:xfrm>
        </p:spPr>
        <p:txBody>
          <a:bodyPr>
            <a:noAutofit/>
          </a:bodyPr>
          <a:lstStyle/>
          <a:p>
            <a:endParaRPr lang="es-ES" sz="3200" dirty="0">
              <a:solidFill>
                <a:schemeClr val="accent1">
                  <a:lumMod val="75000"/>
                </a:schemeClr>
              </a:solidFill>
            </a:endParaRPr>
          </a:p>
          <a:p>
            <a:r>
              <a:rPr lang="es-ES" sz="3200" b="1" dirty="0">
                <a:solidFill>
                  <a:schemeClr val="accent1">
                    <a:lumMod val="75000"/>
                  </a:schemeClr>
                </a:solidFill>
                <a:latin typeface="Times New Roman" panose="02020603050405020304" pitchFamily="18" charset="0"/>
                <a:cs typeface="Times New Roman" panose="02020603050405020304" pitchFamily="18" charset="0"/>
              </a:rPr>
              <a:t>SISTEMA DE GESTION DE SEGURIDAD Y SALUD EN EL TRABAJO  SG-SST </a:t>
            </a:r>
          </a:p>
          <a:p>
            <a:endParaRPr lang="es-ES" sz="3200" dirty="0">
              <a:solidFill>
                <a:schemeClr val="accent1">
                  <a:lumMod val="75000"/>
                </a:schemeClr>
              </a:solidFill>
            </a:endParaRPr>
          </a:p>
          <a:p>
            <a:r>
              <a:rPr lang="es-ES" sz="3200" b="1" dirty="0">
                <a:solidFill>
                  <a:schemeClr val="accent1">
                    <a:lumMod val="75000"/>
                  </a:schemeClr>
                </a:solidFill>
                <a:latin typeface="Times New Roman" panose="02020603050405020304" pitchFamily="18" charset="0"/>
                <a:cs typeface="Times New Roman" panose="02020603050405020304" pitchFamily="18" charset="0"/>
              </a:rPr>
              <a:t>SOCIALIZACION PLAN DE EMERGENCIA </a:t>
            </a:r>
          </a:p>
          <a:p>
            <a:endParaRPr lang="es-ES" sz="3200" dirty="0"/>
          </a:p>
          <a:p>
            <a:endParaRPr lang="es-ES" sz="3200" dirty="0"/>
          </a:p>
          <a:p>
            <a:endParaRPr lang="es-CO" sz="3200" dirty="0"/>
          </a:p>
        </p:txBody>
      </p:sp>
      <p:pic>
        <p:nvPicPr>
          <p:cNvPr id="11" name="Imagen 10">
            <a:extLst>
              <a:ext uri="{FF2B5EF4-FFF2-40B4-BE49-F238E27FC236}">
                <a16:creationId xmlns:a16="http://schemas.microsoft.com/office/drawing/2014/main" id="{B3CDD3A6-F90D-FD75-36D4-524E7B7750A2}"/>
              </a:ext>
            </a:extLst>
          </p:cNvPr>
          <p:cNvPicPr>
            <a:picLocks noChangeAspect="1"/>
          </p:cNvPicPr>
          <p:nvPr/>
        </p:nvPicPr>
        <p:blipFill>
          <a:blip r:embed="rId2"/>
          <a:stretch>
            <a:fillRect/>
          </a:stretch>
        </p:blipFill>
        <p:spPr>
          <a:xfrm>
            <a:off x="474921" y="514925"/>
            <a:ext cx="3958856" cy="965961"/>
          </a:xfrm>
          <a:prstGeom prst="rect">
            <a:avLst/>
          </a:prstGeom>
        </p:spPr>
      </p:pic>
      <p:pic>
        <p:nvPicPr>
          <p:cNvPr id="5" name="Imagen 4">
            <a:extLst>
              <a:ext uri="{FF2B5EF4-FFF2-40B4-BE49-F238E27FC236}">
                <a16:creationId xmlns:a16="http://schemas.microsoft.com/office/drawing/2014/main" id="{838B686A-CFA5-4AB0-A00C-594532D0F21B}"/>
              </a:ext>
            </a:extLst>
          </p:cNvPr>
          <p:cNvPicPr>
            <a:picLocks noChangeAspect="1"/>
          </p:cNvPicPr>
          <p:nvPr/>
        </p:nvPicPr>
        <p:blipFill>
          <a:blip r:embed="rId3"/>
          <a:stretch>
            <a:fillRect/>
          </a:stretch>
        </p:blipFill>
        <p:spPr>
          <a:xfrm>
            <a:off x="418775" y="1879532"/>
            <a:ext cx="4071148" cy="3753027"/>
          </a:xfrm>
          <a:prstGeom prst="rect">
            <a:avLst/>
          </a:prstGeom>
        </p:spPr>
      </p:pic>
    </p:spTree>
    <p:extLst>
      <p:ext uri="{BB962C8B-B14F-4D97-AF65-F5344CB8AC3E}">
        <p14:creationId xmlns:p14="http://schemas.microsoft.com/office/powerpoint/2010/main" val="2073027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361A86-1F07-4927-B23E-EBCB1CB83EDD}"/>
              </a:ext>
            </a:extLst>
          </p:cNvPr>
          <p:cNvSpPr>
            <a:spLocks noGrp="1"/>
          </p:cNvSpPr>
          <p:nvPr>
            <p:ph type="title"/>
          </p:nvPr>
        </p:nvSpPr>
        <p:spPr>
          <a:xfrm>
            <a:off x="677333" y="609600"/>
            <a:ext cx="9580571" cy="1320800"/>
          </a:xfrm>
        </p:spPr>
        <p:txBody>
          <a:bodyPr>
            <a:noAutofit/>
          </a:bodyPr>
          <a:lstStyle/>
          <a:p>
            <a:pPr algn="ctr"/>
            <a:r>
              <a:rPr lang="es-ES" b="1" dirty="0">
                <a:latin typeface="Times New Roman" panose="02020603050405020304" pitchFamily="18" charset="0"/>
                <a:cs typeface="Times New Roman" panose="02020603050405020304" pitchFamily="18" charset="0"/>
              </a:rPr>
              <a:t>PLAN DE EMERGENCIA Y CONTINGENCIA </a:t>
            </a:r>
            <a:endParaRPr lang="es-CO" b="1" dirty="0">
              <a:latin typeface="Times New Roman" panose="02020603050405020304" pitchFamily="18" charset="0"/>
              <a:cs typeface="Times New Roman" panose="02020603050405020304" pitchFamily="18" charset="0"/>
            </a:endParaRPr>
          </a:p>
        </p:txBody>
      </p:sp>
      <p:sp>
        <p:nvSpPr>
          <p:cNvPr id="17" name="Marcador de contenido 16">
            <a:extLst>
              <a:ext uri="{FF2B5EF4-FFF2-40B4-BE49-F238E27FC236}">
                <a16:creationId xmlns:a16="http://schemas.microsoft.com/office/drawing/2014/main" id="{B5FB6626-DFCA-4489-B288-306B6C33A16B}"/>
              </a:ext>
            </a:extLst>
          </p:cNvPr>
          <p:cNvSpPr>
            <a:spLocks noGrp="1"/>
          </p:cNvSpPr>
          <p:nvPr>
            <p:ph idx="1"/>
          </p:nvPr>
        </p:nvSpPr>
        <p:spPr>
          <a:xfrm>
            <a:off x="677333" y="2160589"/>
            <a:ext cx="9946331" cy="3880773"/>
          </a:xfrm>
        </p:spPr>
        <p:txBody>
          <a:bodyPr/>
          <a:lstStyle/>
          <a:p>
            <a:pPr algn="just"/>
            <a:r>
              <a:rPr lang="es-ES" sz="5400" b="1" dirty="0">
                <a:latin typeface="Times New Roman" panose="02020603050405020304" pitchFamily="18" charset="0"/>
                <a:cs typeface="Times New Roman" panose="02020603050405020304" pitchFamily="18" charset="0"/>
              </a:rPr>
              <a:t>Es un documento en el que se definen la organización y los métodos de enfrentar una situación de emergencia. </a:t>
            </a:r>
            <a:endParaRPr lang="es-CO" sz="5400" b="1" dirty="0">
              <a:latin typeface="Times New Roman" panose="02020603050405020304" pitchFamily="18" charset="0"/>
              <a:cs typeface="Times New Roman" panose="02020603050405020304" pitchFamily="18" charset="0"/>
            </a:endParaRPr>
          </a:p>
          <a:p>
            <a:endParaRPr lang="es-CO" dirty="0"/>
          </a:p>
        </p:txBody>
      </p:sp>
      <p:pic>
        <p:nvPicPr>
          <p:cNvPr id="8" name="Imagen 7">
            <a:extLst>
              <a:ext uri="{FF2B5EF4-FFF2-40B4-BE49-F238E27FC236}">
                <a16:creationId xmlns:a16="http://schemas.microsoft.com/office/drawing/2014/main" id="{3899A90E-C431-436E-A8DD-6CB7882855E0}"/>
              </a:ext>
            </a:extLst>
          </p:cNvPr>
          <p:cNvPicPr>
            <a:picLocks noChangeAspect="1"/>
          </p:cNvPicPr>
          <p:nvPr/>
        </p:nvPicPr>
        <p:blipFill>
          <a:blip r:embed="rId2"/>
          <a:stretch>
            <a:fillRect/>
          </a:stretch>
        </p:blipFill>
        <p:spPr>
          <a:xfrm>
            <a:off x="9359153" y="6111754"/>
            <a:ext cx="2493480" cy="493819"/>
          </a:xfrm>
          <a:prstGeom prst="rect">
            <a:avLst/>
          </a:prstGeom>
        </p:spPr>
      </p:pic>
    </p:spTree>
    <p:extLst>
      <p:ext uri="{BB962C8B-B14F-4D97-AF65-F5344CB8AC3E}">
        <p14:creationId xmlns:p14="http://schemas.microsoft.com/office/powerpoint/2010/main" val="1842254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AE5F3C-2ECD-4FD6-A0A0-1367FE201F1C}"/>
              </a:ext>
            </a:extLst>
          </p:cNvPr>
          <p:cNvSpPr>
            <a:spLocks noGrp="1"/>
          </p:cNvSpPr>
          <p:nvPr>
            <p:ph type="title"/>
          </p:nvPr>
        </p:nvSpPr>
        <p:spPr>
          <a:xfrm>
            <a:off x="677334" y="609600"/>
            <a:ext cx="8596668" cy="670560"/>
          </a:xfrm>
        </p:spPr>
        <p:txBody>
          <a:bodyPr>
            <a:noAutofit/>
          </a:bodyPr>
          <a:lstStyle/>
          <a:p>
            <a:pPr algn="ctr"/>
            <a:r>
              <a:rPr lang="es-ES" sz="4800" b="1" dirty="0"/>
              <a:t>PLAN DE EMERGENCIA</a:t>
            </a:r>
            <a:endParaRPr lang="es-CO" sz="4800" b="1" dirty="0"/>
          </a:p>
        </p:txBody>
      </p:sp>
      <p:sp>
        <p:nvSpPr>
          <p:cNvPr id="3" name="Marcador de contenido 2">
            <a:extLst>
              <a:ext uri="{FF2B5EF4-FFF2-40B4-BE49-F238E27FC236}">
                <a16:creationId xmlns:a16="http://schemas.microsoft.com/office/drawing/2014/main" id="{D9F39B53-97AC-4D2E-B6A4-A4846B2E325B}"/>
              </a:ext>
            </a:extLst>
          </p:cNvPr>
          <p:cNvSpPr>
            <a:spLocks noGrp="1"/>
          </p:cNvSpPr>
          <p:nvPr>
            <p:ph idx="1"/>
          </p:nvPr>
        </p:nvSpPr>
        <p:spPr>
          <a:xfrm>
            <a:off x="677333" y="1546167"/>
            <a:ext cx="10378593" cy="4702233"/>
          </a:xfrm>
        </p:spPr>
        <p:txBody>
          <a:bodyPr>
            <a:normAutofit/>
          </a:bodyPr>
          <a:lstStyle/>
          <a:p>
            <a:pPr algn="just">
              <a:spcBef>
                <a:spcPts val="500"/>
              </a:spcBef>
              <a:spcAft>
                <a:spcPts val="500"/>
              </a:spcAft>
            </a:pPr>
            <a:r>
              <a:rPr lang="es-ES" sz="5400" b="1" dirty="0">
                <a:latin typeface="Arial" panose="020B0604020202020204" pitchFamily="34" charset="0"/>
                <a:ea typeface="Times New Roman" panose="02020603050405020304" pitchFamily="18" charset="0"/>
                <a:cs typeface="Times New Roman" panose="02020603050405020304" pitchFamily="18" charset="0"/>
              </a:rPr>
              <a:t>Este debe estar normalizado y ser reconocido por todas las personas que puedan salir afectadas dentro y fuera de la entidad.</a:t>
            </a:r>
          </a:p>
          <a:p>
            <a:endParaRPr lang="es-CO" dirty="0"/>
          </a:p>
        </p:txBody>
      </p:sp>
    </p:spTree>
    <p:extLst>
      <p:ext uri="{BB962C8B-B14F-4D97-AF65-F5344CB8AC3E}">
        <p14:creationId xmlns:p14="http://schemas.microsoft.com/office/powerpoint/2010/main" val="765260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361A86-1F07-4927-B23E-EBCB1CB83EDD}"/>
              </a:ext>
            </a:extLst>
          </p:cNvPr>
          <p:cNvSpPr>
            <a:spLocks noGrp="1"/>
          </p:cNvSpPr>
          <p:nvPr>
            <p:ph type="title"/>
          </p:nvPr>
        </p:nvSpPr>
        <p:spPr/>
        <p:txBody>
          <a:bodyPr>
            <a:noAutofit/>
          </a:bodyPr>
          <a:lstStyle/>
          <a:p>
            <a:pPr algn="ctr"/>
            <a:r>
              <a:rPr lang="es-ES" sz="6600" b="1" dirty="0">
                <a:latin typeface="Times New Roman" panose="02020603050405020304" pitchFamily="18" charset="0"/>
                <a:cs typeface="Times New Roman" panose="02020603050405020304" pitchFamily="18" charset="0"/>
              </a:rPr>
              <a:t>OBJETIVO </a:t>
            </a:r>
            <a:endParaRPr lang="es-CO" sz="6600" b="1" dirty="0">
              <a:latin typeface="Times New Roman" panose="02020603050405020304" pitchFamily="18" charset="0"/>
              <a:cs typeface="Times New Roman" panose="02020603050405020304" pitchFamily="18" charset="0"/>
            </a:endParaRPr>
          </a:p>
        </p:txBody>
      </p:sp>
      <p:sp>
        <p:nvSpPr>
          <p:cNvPr id="9" name="Marcador de contenido 8">
            <a:extLst>
              <a:ext uri="{FF2B5EF4-FFF2-40B4-BE49-F238E27FC236}">
                <a16:creationId xmlns:a16="http://schemas.microsoft.com/office/drawing/2014/main" id="{F693936D-3DA8-4C73-BD95-1E7E0DCF3BF6}"/>
              </a:ext>
            </a:extLst>
          </p:cNvPr>
          <p:cNvSpPr>
            <a:spLocks noGrp="1"/>
          </p:cNvSpPr>
          <p:nvPr>
            <p:ph idx="1"/>
          </p:nvPr>
        </p:nvSpPr>
        <p:spPr>
          <a:xfrm>
            <a:off x="677333" y="1736521"/>
            <a:ext cx="10328718" cy="4511879"/>
          </a:xfrm>
        </p:spPr>
        <p:txBody>
          <a:bodyPr>
            <a:normAutofit/>
          </a:bodyPr>
          <a:lstStyle/>
          <a:p>
            <a:pPr algn="just"/>
            <a:r>
              <a:rPr lang="es-CO" sz="4000" b="1" dirty="0">
                <a:effectLst/>
                <a:latin typeface="Arial" panose="020B0604020202020204" pitchFamily="34" charset="0"/>
                <a:ea typeface="Calibri" panose="020F0502020204030204" pitchFamily="34" charset="0"/>
              </a:rPr>
              <a:t>Implementar un sistema que permita a la  “LOTERIA DEL TOLIMA E.I.C.E”, prevenir, controlar y capacitar al </a:t>
            </a:r>
            <a:r>
              <a:rPr lang="es-CO" sz="40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personal</a:t>
            </a:r>
            <a:r>
              <a:rPr lang="es-CO" sz="4000" b="1" dirty="0">
                <a:effectLst/>
                <a:latin typeface="Arial" panose="020B0604020202020204" pitchFamily="34" charset="0"/>
                <a:ea typeface="Calibri" panose="020F0502020204030204" pitchFamily="34" charset="0"/>
              </a:rPr>
              <a:t> en general de eventos catastróficos que ponga en riesgo la vida y la integridad de los colaboradores de La Entidad.  </a:t>
            </a:r>
          </a:p>
          <a:p>
            <a:endParaRPr lang="es-CO" dirty="0"/>
          </a:p>
        </p:txBody>
      </p:sp>
      <p:pic>
        <p:nvPicPr>
          <p:cNvPr id="7" name="Imagen 6">
            <a:extLst>
              <a:ext uri="{FF2B5EF4-FFF2-40B4-BE49-F238E27FC236}">
                <a16:creationId xmlns:a16="http://schemas.microsoft.com/office/drawing/2014/main" id="{CD889BE5-762B-4BAC-982A-1C2A682DD114}"/>
              </a:ext>
            </a:extLst>
          </p:cNvPr>
          <p:cNvPicPr>
            <a:picLocks noChangeAspect="1"/>
          </p:cNvPicPr>
          <p:nvPr/>
        </p:nvPicPr>
        <p:blipFill>
          <a:blip r:embed="rId2"/>
          <a:stretch>
            <a:fillRect/>
          </a:stretch>
        </p:blipFill>
        <p:spPr>
          <a:xfrm>
            <a:off x="9541441" y="5893010"/>
            <a:ext cx="2030144" cy="493819"/>
          </a:xfrm>
          <a:prstGeom prst="rect">
            <a:avLst/>
          </a:prstGeom>
        </p:spPr>
      </p:pic>
    </p:spTree>
    <p:extLst>
      <p:ext uri="{BB962C8B-B14F-4D97-AF65-F5344CB8AC3E}">
        <p14:creationId xmlns:p14="http://schemas.microsoft.com/office/powerpoint/2010/main" val="2966959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0188E9-B505-7FB1-446D-42FF12865065}"/>
              </a:ext>
            </a:extLst>
          </p:cNvPr>
          <p:cNvSpPr>
            <a:spLocks noGrp="1"/>
          </p:cNvSpPr>
          <p:nvPr>
            <p:ph type="title"/>
          </p:nvPr>
        </p:nvSpPr>
        <p:spPr>
          <a:xfrm>
            <a:off x="677334" y="581892"/>
            <a:ext cx="8596668" cy="914400"/>
          </a:xfrm>
        </p:spPr>
        <p:txBody>
          <a:bodyPr>
            <a:noAutofit/>
          </a:bodyPr>
          <a:lstStyle/>
          <a:p>
            <a:pPr algn="ctr"/>
            <a:r>
              <a:rPr lang="es-ES" b="1" dirty="0">
                <a:latin typeface="Times New Roman" panose="02020603050405020304" pitchFamily="18" charset="0"/>
                <a:cs typeface="Times New Roman" panose="02020603050405020304" pitchFamily="18" charset="0"/>
              </a:rPr>
              <a:t>MARCO NORMATIVO </a:t>
            </a:r>
            <a:endParaRPr lang="es-CO" b="1"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9CF84762-77D6-425B-AE3C-DBE3BF2DD2DE}"/>
              </a:ext>
            </a:extLst>
          </p:cNvPr>
          <p:cNvPicPr>
            <a:picLocks noChangeAspect="1"/>
          </p:cNvPicPr>
          <p:nvPr/>
        </p:nvPicPr>
        <p:blipFill>
          <a:blip r:embed="rId2"/>
          <a:stretch>
            <a:fillRect/>
          </a:stretch>
        </p:blipFill>
        <p:spPr>
          <a:xfrm>
            <a:off x="9125804" y="5972085"/>
            <a:ext cx="2030144" cy="493819"/>
          </a:xfrm>
          <a:prstGeom prst="rect">
            <a:avLst/>
          </a:prstGeom>
        </p:spPr>
      </p:pic>
      <p:sp>
        <p:nvSpPr>
          <p:cNvPr id="10" name="Marcador de contenido 9">
            <a:extLst>
              <a:ext uri="{FF2B5EF4-FFF2-40B4-BE49-F238E27FC236}">
                <a16:creationId xmlns:a16="http://schemas.microsoft.com/office/drawing/2014/main" id="{F041CEDE-B719-458E-BA26-173849B413DE}"/>
              </a:ext>
            </a:extLst>
          </p:cNvPr>
          <p:cNvSpPr>
            <a:spLocks noGrp="1"/>
          </p:cNvSpPr>
          <p:nvPr>
            <p:ph idx="1"/>
          </p:nvPr>
        </p:nvSpPr>
        <p:spPr>
          <a:xfrm>
            <a:off x="677334" y="1496291"/>
            <a:ext cx="10162462" cy="5106528"/>
          </a:xfrm>
        </p:spPr>
        <p:txBody>
          <a:bodyPr>
            <a:noAutofit/>
          </a:bodyPr>
          <a:lstStyle/>
          <a:p>
            <a:pPr algn="just"/>
            <a:r>
              <a:rPr lang="es-CO" sz="2800" b="1" dirty="0">
                <a:solidFill>
                  <a:srgbClr val="000000"/>
                </a:solidFill>
                <a:effectLst/>
                <a:latin typeface="Arial" panose="020B0604020202020204" pitchFamily="34" charset="0"/>
                <a:ea typeface="Calibri" panose="020F0502020204030204" pitchFamily="34" charset="0"/>
              </a:rPr>
              <a:t>Ley 9 de 1979 : E</a:t>
            </a:r>
            <a:r>
              <a:rPr lang="es-CO" sz="2800" dirty="0">
                <a:solidFill>
                  <a:srgbClr val="000000"/>
                </a:solidFill>
                <a:effectLst/>
                <a:latin typeface="Arial" panose="020B0604020202020204" pitchFamily="34" charset="0"/>
                <a:ea typeface="Calibri" panose="020F0502020204030204" pitchFamily="34" charset="0"/>
              </a:rPr>
              <a:t>stablece las  normas generales que servirán de base a las disposiciones y reglamentaciones necesarias para preservar, restaurar y mejorar las condiciones sanitarias en lo que se relaciona a la salud humana. Los procedimientos y las medidas que se deben adoptar para la regulación, legalización y control de los descargos de residuos y materiales que afectan o pueden afectar las condiciones sanitarias del Ambiente.</a:t>
            </a:r>
          </a:p>
          <a:p>
            <a:pPr algn="just"/>
            <a:r>
              <a:rPr lang="es-CO" sz="2800" b="1" dirty="0">
                <a:effectLst/>
                <a:latin typeface="Arial" panose="020B0604020202020204" pitchFamily="34" charset="0"/>
                <a:ea typeface="Calibri" panose="020F0502020204030204" pitchFamily="34" charset="0"/>
              </a:rPr>
              <a:t>Decreto 614 de 1984, </a:t>
            </a:r>
            <a:r>
              <a:rPr lang="es-CO" sz="2800" dirty="0">
                <a:solidFill>
                  <a:srgbClr val="000000"/>
                </a:solidFill>
                <a:effectLst/>
                <a:latin typeface="Arial" panose="020B0604020202020204" pitchFamily="34" charset="0"/>
                <a:ea typeface="Calibri" panose="020F0502020204030204" pitchFamily="34" charset="0"/>
              </a:rPr>
              <a:t>Por el cual se determinan las bases para la organización y administración de Salud en el trabajo en el país.</a:t>
            </a:r>
          </a:p>
        </p:txBody>
      </p:sp>
    </p:spTree>
    <p:extLst>
      <p:ext uri="{BB962C8B-B14F-4D97-AF65-F5344CB8AC3E}">
        <p14:creationId xmlns:p14="http://schemas.microsoft.com/office/powerpoint/2010/main" val="318341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0188E9-B505-7FB1-446D-42FF12865065}"/>
              </a:ext>
            </a:extLst>
          </p:cNvPr>
          <p:cNvSpPr>
            <a:spLocks noGrp="1"/>
          </p:cNvSpPr>
          <p:nvPr>
            <p:ph type="title"/>
          </p:nvPr>
        </p:nvSpPr>
        <p:spPr>
          <a:xfrm>
            <a:off x="677334" y="467833"/>
            <a:ext cx="8596668" cy="786809"/>
          </a:xfrm>
        </p:spPr>
        <p:txBody>
          <a:bodyPr>
            <a:noAutofit/>
          </a:bodyPr>
          <a:lstStyle/>
          <a:p>
            <a:pPr algn="ctr"/>
            <a:r>
              <a:rPr lang="es-ES" b="1" dirty="0">
                <a:latin typeface="Times New Roman" panose="02020603050405020304" pitchFamily="18" charset="0"/>
                <a:cs typeface="Times New Roman" panose="02020603050405020304" pitchFamily="18" charset="0"/>
              </a:rPr>
              <a:t>MARCO NORMATIVO </a:t>
            </a:r>
            <a:endParaRPr lang="es-CO" b="1"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9CF84762-77D6-425B-AE3C-DBE3BF2DD2DE}"/>
              </a:ext>
            </a:extLst>
          </p:cNvPr>
          <p:cNvPicPr>
            <a:picLocks noChangeAspect="1"/>
          </p:cNvPicPr>
          <p:nvPr/>
        </p:nvPicPr>
        <p:blipFill>
          <a:blip r:embed="rId2"/>
          <a:stretch>
            <a:fillRect/>
          </a:stretch>
        </p:blipFill>
        <p:spPr>
          <a:xfrm>
            <a:off x="9824724" y="6130265"/>
            <a:ext cx="2030144" cy="493819"/>
          </a:xfrm>
          <a:prstGeom prst="rect">
            <a:avLst/>
          </a:prstGeom>
        </p:spPr>
      </p:pic>
      <p:sp>
        <p:nvSpPr>
          <p:cNvPr id="10" name="Marcador de contenido 9">
            <a:extLst>
              <a:ext uri="{FF2B5EF4-FFF2-40B4-BE49-F238E27FC236}">
                <a16:creationId xmlns:a16="http://schemas.microsoft.com/office/drawing/2014/main" id="{F041CEDE-B719-458E-BA26-173849B413DE}"/>
              </a:ext>
            </a:extLst>
          </p:cNvPr>
          <p:cNvSpPr>
            <a:spLocks noGrp="1"/>
          </p:cNvSpPr>
          <p:nvPr>
            <p:ph idx="1"/>
          </p:nvPr>
        </p:nvSpPr>
        <p:spPr>
          <a:xfrm>
            <a:off x="677334" y="1254643"/>
            <a:ext cx="10162462" cy="5369442"/>
          </a:xfrm>
        </p:spPr>
        <p:txBody>
          <a:bodyPr>
            <a:noAutofit/>
          </a:bodyPr>
          <a:lstStyle/>
          <a:p>
            <a:pPr algn="just"/>
            <a:r>
              <a:rPr lang="es-CO" sz="3600" b="1" dirty="0">
                <a:solidFill>
                  <a:srgbClr val="000000"/>
                </a:solidFill>
                <a:effectLst/>
                <a:latin typeface="Arial" panose="020B0604020202020204" pitchFamily="34" charset="0"/>
                <a:ea typeface="Calibri" panose="020F0502020204030204" pitchFamily="34" charset="0"/>
              </a:rPr>
              <a:t>Resolución 1016 de 1989, p</a:t>
            </a:r>
            <a:r>
              <a:rPr lang="es-CO" sz="3600" dirty="0">
                <a:solidFill>
                  <a:srgbClr val="000000"/>
                </a:solidFill>
                <a:effectLst/>
                <a:latin typeface="Arial" panose="020B0604020202020204" pitchFamily="34" charset="0"/>
                <a:ea typeface="Calibri" panose="020F0502020204030204" pitchFamily="34" charset="0"/>
              </a:rPr>
              <a:t>or la cual se reglamenta la organización, funcionamiento y forma de los Programas de Salud Ocupacional que deben desarrollar los patronos o empleadores en el país.</a:t>
            </a:r>
          </a:p>
          <a:p>
            <a:pPr algn="just"/>
            <a:r>
              <a:rPr lang="es-CO" sz="3600" b="1" dirty="0">
                <a:solidFill>
                  <a:srgbClr val="000000"/>
                </a:solidFill>
                <a:effectLst/>
                <a:latin typeface="Arial" panose="020B0604020202020204" pitchFamily="34" charset="0"/>
                <a:ea typeface="Calibri" panose="020F0502020204030204" pitchFamily="34" charset="0"/>
              </a:rPr>
              <a:t>Decreto 919 de 1989, </a:t>
            </a:r>
            <a:r>
              <a:rPr lang="es-CO" sz="3600" dirty="0">
                <a:solidFill>
                  <a:srgbClr val="000000"/>
                </a:solidFill>
                <a:effectLst/>
                <a:latin typeface="Arial" panose="020B0604020202020204" pitchFamily="34" charset="0"/>
                <a:ea typeface="Calibri" panose="020F0502020204030204" pitchFamily="34" charset="0"/>
              </a:rPr>
              <a:t>Por el cual se organiza el sistema nacional para la prevención y atención de desastres y se dictan otras disposiciones </a:t>
            </a:r>
          </a:p>
          <a:p>
            <a:pPr algn="just"/>
            <a:endParaRPr lang="es-CO" sz="2400" dirty="0"/>
          </a:p>
        </p:txBody>
      </p:sp>
    </p:spTree>
    <p:extLst>
      <p:ext uri="{BB962C8B-B14F-4D97-AF65-F5344CB8AC3E}">
        <p14:creationId xmlns:p14="http://schemas.microsoft.com/office/powerpoint/2010/main" val="3198757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0188E9-B505-7FB1-446D-42FF12865065}"/>
              </a:ext>
            </a:extLst>
          </p:cNvPr>
          <p:cNvSpPr>
            <a:spLocks noGrp="1"/>
          </p:cNvSpPr>
          <p:nvPr>
            <p:ph type="title"/>
          </p:nvPr>
        </p:nvSpPr>
        <p:spPr>
          <a:xfrm>
            <a:off x="677334" y="361508"/>
            <a:ext cx="8596668" cy="808074"/>
          </a:xfrm>
        </p:spPr>
        <p:txBody>
          <a:bodyPr>
            <a:noAutofit/>
          </a:bodyPr>
          <a:lstStyle/>
          <a:p>
            <a:pPr algn="ctr"/>
            <a:r>
              <a:rPr lang="es-ES" b="1" dirty="0">
                <a:latin typeface="Times New Roman" panose="02020603050405020304" pitchFamily="18" charset="0"/>
                <a:cs typeface="Times New Roman" panose="02020603050405020304" pitchFamily="18" charset="0"/>
              </a:rPr>
              <a:t>MARCO NORMATIVO </a:t>
            </a:r>
            <a:endParaRPr lang="es-CO" b="1" dirty="0">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9CF84762-77D6-425B-AE3C-DBE3BF2DD2DE}"/>
              </a:ext>
            </a:extLst>
          </p:cNvPr>
          <p:cNvPicPr>
            <a:picLocks noChangeAspect="1"/>
          </p:cNvPicPr>
          <p:nvPr/>
        </p:nvPicPr>
        <p:blipFill>
          <a:blip r:embed="rId2"/>
          <a:stretch>
            <a:fillRect/>
          </a:stretch>
        </p:blipFill>
        <p:spPr>
          <a:xfrm>
            <a:off x="9401394" y="6029198"/>
            <a:ext cx="2030144" cy="493819"/>
          </a:xfrm>
          <a:prstGeom prst="rect">
            <a:avLst/>
          </a:prstGeom>
        </p:spPr>
      </p:pic>
      <p:sp>
        <p:nvSpPr>
          <p:cNvPr id="10" name="Marcador de contenido 9">
            <a:extLst>
              <a:ext uri="{FF2B5EF4-FFF2-40B4-BE49-F238E27FC236}">
                <a16:creationId xmlns:a16="http://schemas.microsoft.com/office/drawing/2014/main" id="{F041CEDE-B719-458E-BA26-173849B413DE}"/>
              </a:ext>
            </a:extLst>
          </p:cNvPr>
          <p:cNvSpPr>
            <a:spLocks noGrp="1"/>
          </p:cNvSpPr>
          <p:nvPr>
            <p:ph idx="1"/>
          </p:nvPr>
        </p:nvSpPr>
        <p:spPr>
          <a:xfrm>
            <a:off x="677334" y="1275907"/>
            <a:ext cx="10162462" cy="5457401"/>
          </a:xfrm>
        </p:spPr>
        <p:txBody>
          <a:bodyPr>
            <a:noAutofit/>
          </a:bodyPr>
          <a:lstStyle/>
          <a:p>
            <a:pPr algn="just"/>
            <a:r>
              <a:rPr lang="es-CO" sz="2800" b="1" dirty="0">
                <a:effectLst/>
                <a:latin typeface="Arial" panose="020B0604020202020204" pitchFamily="34" charset="0"/>
                <a:ea typeface="Calibri" panose="020F0502020204030204" pitchFamily="34" charset="0"/>
              </a:rPr>
              <a:t>Decreto 1295 DE 1994,  </a:t>
            </a:r>
            <a:r>
              <a:rPr lang="es-CO" sz="2800" dirty="0">
                <a:solidFill>
                  <a:srgbClr val="000000"/>
                </a:solidFill>
                <a:effectLst/>
                <a:latin typeface="Arial" panose="020B0604020202020204" pitchFamily="34" charset="0"/>
                <a:ea typeface="Calibri" panose="020F0502020204030204" pitchFamily="34" charset="0"/>
              </a:rPr>
              <a:t>Por el cual se determina la organización y administración del Sistema General de Riesgos Profesionales</a:t>
            </a:r>
          </a:p>
          <a:p>
            <a:pPr algn="just"/>
            <a:r>
              <a:rPr lang="es-CO" sz="2800" b="1" dirty="0">
                <a:effectLst/>
                <a:latin typeface="Arial" panose="020B0604020202020204" pitchFamily="34" charset="0"/>
                <a:ea typeface="Times New Roman" panose="02020603050405020304" pitchFamily="18" charset="0"/>
              </a:rPr>
              <a:t>Ley 1523 de 2012, </a:t>
            </a:r>
            <a:r>
              <a:rPr lang="es-CO" sz="2800" dirty="0">
                <a:effectLst/>
                <a:latin typeface="Arial" panose="020B0604020202020204" pitchFamily="34" charset="0"/>
                <a:ea typeface="Times New Roman" panose="02020603050405020304" pitchFamily="18" charset="0"/>
              </a:rPr>
              <a:t>por la cual se adopta la política nacional de gestión de riesgo de desastre y se dictan otras disposiciones, </a:t>
            </a:r>
            <a:endParaRPr lang="es-CO" sz="2800" dirty="0">
              <a:solidFill>
                <a:srgbClr val="000000"/>
              </a:solidFill>
              <a:effectLst/>
              <a:latin typeface="Arial" panose="020B0604020202020204" pitchFamily="34" charset="0"/>
              <a:ea typeface="Calibri" panose="020F0502020204030204" pitchFamily="34" charset="0"/>
            </a:endParaRPr>
          </a:p>
          <a:p>
            <a:pPr algn="just"/>
            <a:r>
              <a:rPr lang="es-CO" sz="2800" b="1" dirty="0">
                <a:solidFill>
                  <a:srgbClr val="000000"/>
                </a:solidFill>
                <a:effectLst/>
                <a:latin typeface="Arial" panose="020B0604020202020204" pitchFamily="34" charset="0"/>
                <a:ea typeface="Calibri" panose="020F0502020204030204" pitchFamily="34" charset="0"/>
              </a:rPr>
              <a:t>Decreto 2157 de 2017, </a:t>
            </a:r>
            <a:r>
              <a:rPr lang="es-CO" sz="2800" dirty="0">
                <a:solidFill>
                  <a:srgbClr val="000000"/>
                </a:solidFill>
                <a:effectLst/>
                <a:latin typeface="Arial" panose="020B0604020202020204" pitchFamily="34" charset="0"/>
                <a:ea typeface="Calibri" panose="020F0502020204030204" pitchFamily="34" charset="0"/>
              </a:rPr>
              <a:t>Por medio del cual se adoptan directrices generales para la elaboración del plan de gestión del riesgo de desastres de las entidades públicas y privadas en el marco del artículo 42 de la ley 1523 de 2012.</a:t>
            </a:r>
          </a:p>
        </p:txBody>
      </p:sp>
    </p:spTree>
    <p:extLst>
      <p:ext uri="{BB962C8B-B14F-4D97-AF65-F5344CB8AC3E}">
        <p14:creationId xmlns:p14="http://schemas.microsoft.com/office/powerpoint/2010/main" val="3647003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2E72376-932A-425C-80AE-B36E0C3F69F0}"/>
              </a:ext>
            </a:extLst>
          </p:cNvPr>
          <p:cNvPicPr>
            <a:picLocks noChangeAspect="1"/>
          </p:cNvPicPr>
          <p:nvPr/>
        </p:nvPicPr>
        <p:blipFill>
          <a:blip r:embed="rId2"/>
          <a:stretch>
            <a:fillRect/>
          </a:stretch>
        </p:blipFill>
        <p:spPr>
          <a:xfrm>
            <a:off x="9069571" y="5951581"/>
            <a:ext cx="2030144" cy="493819"/>
          </a:xfrm>
          <a:prstGeom prst="rect">
            <a:avLst/>
          </a:prstGeom>
        </p:spPr>
      </p:pic>
      <p:sp>
        <p:nvSpPr>
          <p:cNvPr id="13" name="Título 12">
            <a:extLst>
              <a:ext uri="{FF2B5EF4-FFF2-40B4-BE49-F238E27FC236}">
                <a16:creationId xmlns:a16="http://schemas.microsoft.com/office/drawing/2014/main" id="{6360FE69-30EB-47AB-A1C1-440149BA1DEE}"/>
              </a:ext>
            </a:extLst>
          </p:cNvPr>
          <p:cNvSpPr>
            <a:spLocks noGrp="1"/>
          </p:cNvSpPr>
          <p:nvPr>
            <p:ph type="title"/>
          </p:nvPr>
        </p:nvSpPr>
        <p:spPr/>
        <p:txBody>
          <a:bodyPr>
            <a:normAutofit/>
          </a:bodyPr>
          <a:lstStyle/>
          <a:p>
            <a:pPr algn="ctr"/>
            <a:r>
              <a:rPr lang="es-ES" sz="5400" b="1" dirty="0"/>
              <a:t>EMERGENCIA : </a:t>
            </a:r>
            <a:endParaRPr lang="es-CO" sz="5400" b="1" dirty="0"/>
          </a:p>
        </p:txBody>
      </p:sp>
      <p:sp>
        <p:nvSpPr>
          <p:cNvPr id="14" name="Marcador de contenido 13">
            <a:extLst>
              <a:ext uri="{FF2B5EF4-FFF2-40B4-BE49-F238E27FC236}">
                <a16:creationId xmlns:a16="http://schemas.microsoft.com/office/drawing/2014/main" id="{00470EC7-9DB9-4648-8057-7F2211953C1D}"/>
              </a:ext>
            </a:extLst>
          </p:cNvPr>
          <p:cNvSpPr>
            <a:spLocks noGrp="1"/>
          </p:cNvSpPr>
          <p:nvPr>
            <p:ph sz="half" idx="2"/>
          </p:nvPr>
        </p:nvSpPr>
        <p:spPr>
          <a:xfrm>
            <a:off x="675745" y="1712422"/>
            <a:ext cx="5974437" cy="4328941"/>
          </a:xfrm>
        </p:spPr>
        <p:txBody>
          <a:bodyPr>
            <a:normAutofit fontScale="85000" lnSpcReduction="10000"/>
          </a:bodyPr>
          <a:lstStyle/>
          <a:p>
            <a:pPr algn="just"/>
            <a:r>
              <a:rPr lang="es-ES" sz="6000" dirty="0"/>
              <a:t>Se define como una situación de peligro o desastre que requiere una acción inmediata.</a:t>
            </a:r>
            <a:endParaRPr lang="es-CO" sz="6000" b="1" dirty="0"/>
          </a:p>
        </p:txBody>
      </p:sp>
      <p:pic>
        <p:nvPicPr>
          <p:cNvPr id="20" name="Marcador de contenido 19">
            <a:extLst>
              <a:ext uri="{FF2B5EF4-FFF2-40B4-BE49-F238E27FC236}">
                <a16:creationId xmlns:a16="http://schemas.microsoft.com/office/drawing/2014/main" id="{9A672ABF-63C6-4EA9-BEB0-CB979550B608}"/>
              </a:ext>
            </a:extLst>
          </p:cNvPr>
          <p:cNvPicPr>
            <a:picLocks noGrp="1" noChangeAspect="1"/>
          </p:cNvPicPr>
          <p:nvPr>
            <p:ph sz="quarter" idx="4"/>
          </p:nvPr>
        </p:nvPicPr>
        <p:blipFill>
          <a:blip r:embed="rId3"/>
          <a:stretch>
            <a:fillRect/>
          </a:stretch>
        </p:blipFill>
        <p:spPr>
          <a:xfrm>
            <a:off x="7232458" y="1930400"/>
            <a:ext cx="3374967" cy="3414540"/>
          </a:xfrm>
          <a:prstGeom prst="rect">
            <a:avLst/>
          </a:prstGeom>
          <a:ln>
            <a:solidFill>
              <a:schemeClr val="accent2">
                <a:lumMod val="75000"/>
              </a:schemeClr>
            </a:solidFill>
          </a:ln>
        </p:spPr>
      </p:pic>
    </p:spTree>
    <p:extLst>
      <p:ext uri="{BB962C8B-B14F-4D97-AF65-F5344CB8AC3E}">
        <p14:creationId xmlns:p14="http://schemas.microsoft.com/office/powerpoint/2010/main" val="1329961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2E72376-932A-425C-80AE-B36E0C3F69F0}"/>
              </a:ext>
            </a:extLst>
          </p:cNvPr>
          <p:cNvPicPr>
            <a:picLocks noChangeAspect="1"/>
          </p:cNvPicPr>
          <p:nvPr/>
        </p:nvPicPr>
        <p:blipFill>
          <a:blip r:embed="rId2"/>
          <a:stretch>
            <a:fillRect/>
          </a:stretch>
        </p:blipFill>
        <p:spPr>
          <a:xfrm>
            <a:off x="9069571" y="5951581"/>
            <a:ext cx="2030144" cy="493819"/>
          </a:xfrm>
          <a:prstGeom prst="rect">
            <a:avLst/>
          </a:prstGeom>
        </p:spPr>
      </p:pic>
      <p:sp>
        <p:nvSpPr>
          <p:cNvPr id="13" name="Título 12">
            <a:extLst>
              <a:ext uri="{FF2B5EF4-FFF2-40B4-BE49-F238E27FC236}">
                <a16:creationId xmlns:a16="http://schemas.microsoft.com/office/drawing/2014/main" id="{6360FE69-30EB-47AB-A1C1-440149BA1DEE}"/>
              </a:ext>
            </a:extLst>
          </p:cNvPr>
          <p:cNvSpPr>
            <a:spLocks noGrp="1"/>
          </p:cNvSpPr>
          <p:nvPr>
            <p:ph type="title"/>
          </p:nvPr>
        </p:nvSpPr>
        <p:spPr/>
        <p:txBody>
          <a:bodyPr>
            <a:normAutofit/>
          </a:bodyPr>
          <a:lstStyle/>
          <a:p>
            <a:pPr algn="ctr"/>
            <a:r>
              <a:rPr lang="es-ES" sz="5400" b="1" dirty="0"/>
              <a:t>TIPOS DE EMERGENCIA : </a:t>
            </a:r>
            <a:endParaRPr lang="es-CO" sz="5400" b="1" dirty="0"/>
          </a:p>
        </p:txBody>
      </p:sp>
      <p:sp>
        <p:nvSpPr>
          <p:cNvPr id="14" name="Marcador de contenido 13">
            <a:extLst>
              <a:ext uri="{FF2B5EF4-FFF2-40B4-BE49-F238E27FC236}">
                <a16:creationId xmlns:a16="http://schemas.microsoft.com/office/drawing/2014/main" id="{00470EC7-9DB9-4648-8057-7F2211953C1D}"/>
              </a:ext>
            </a:extLst>
          </p:cNvPr>
          <p:cNvSpPr>
            <a:spLocks noGrp="1"/>
          </p:cNvSpPr>
          <p:nvPr>
            <p:ph idx="1"/>
          </p:nvPr>
        </p:nvSpPr>
        <p:spPr>
          <a:xfrm>
            <a:off x="677334" y="1662545"/>
            <a:ext cx="9996208" cy="4782855"/>
          </a:xfrm>
        </p:spPr>
        <p:txBody>
          <a:bodyPr>
            <a:noAutofit/>
          </a:bodyPr>
          <a:lstStyle/>
          <a:p>
            <a:pPr algn="just"/>
            <a:r>
              <a:rPr lang="es-ES" sz="4400" b="1" dirty="0">
                <a:solidFill>
                  <a:srgbClr val="474747"/>
                </a:solidFill>
                <a:latin typeface="Google Sans"/>
              </a:rPr>
              <a:t>NATURALES : </a:t>
            </a:r>
          </a:p>
          <a:p>
            <a:pPr marL="0" indent="0" algn="just">
              <a:buNone/>
            </a:pPr>
            <a:r>
              <a:rPr lang="es-ES" sz="4400" b="1" dirty="0">
                <a:solidFill>
                  <a:srgbClr val="474747"/>
                </a:solidFill>
                <a:latin typeface="Google Sans"/>
              </a:rPr>
              <a:t>S</a:t>
            </a:r>
            <a:r>
              <a:rPr lang="es-ES" sz="4400" b="1" dirty="0"/>
              <a:t>ituación imprevista causada por un fenómeno natural peligroso, como sismos, inundaciones, huracanes, entre otros que pone en riesgo la vida y la seguridad de las personas o la propiedad</a:t>
            </a:r>
            <a:r>
              <a:rPr lang="es-CO" sz="4400" b="1" dirty="0">
                <a:latin typeface="Arial" panose="020B0604020202020204" pitchFamily="34" charset="0"/>
              </a:rPr>
              <a:t>. </a:t>
            </a:r>
            <a:endParaRPr lang="es-CO" sz="4400" b="1" dirty="0"/>
          </a:p>
        </p:txBody>
      </p:sp>
    </p:spTree>
    <p:extLst>
      <p:ext uri="{BB962C8B-B14F-4D97-AF65-F5344CB8AC3E}">
        <p14:creationId xmlns:p14="http://schemas.microsoft.com/office/powerpoint/2010/main" val="73323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2E72376-932A-425C-80AE-B36E0C3F69F0}"/>
              </a:ext>
            </a:extLst>
          </p:cNvPr>
          <p:cNvPicPr>
            <a:picLocks noChangeAspect="1"/>
          </p:cNvPicPr>
          <p:nvPr/>
        </p:nvPicPr>
        <p:blipFill>
          <a:blip r:embed="rId2"/>
          <a:stretch>
            <a:fillRect/>
          </a:stretch>
        </p:blipFill>
        <p:spPr>
          <a:xfrm>
            <a:off x="9069571" y="5951581"/>
            <a:ext cx="2030144" cy="493819"/>
          </a:xfrm>
          <a:prstGeom prst="rect">
            <a:avLst/>
          </a:prstGeom>
        </p:spPr>
      </p:pic>
      <p:sp>
        <p:nvSpPr>
          <p:cNvPr id="13" name="Título 12">
            <a:extLst>
              <a:ext uri="{FF2B5EF4-FFF2-40B4-BE49-F238E27FC236}">
                <a16:creationId xmlns:a16="http://schemas.microsoft.com/office/drawing/2014/main" id="{6360FE69-30EB-47AB-A1C1-440149BA1DEE}"/>
              </a:ext>
            </a:extLst>
          </p:cNvPr>
          <p:cNvSpPr>
            <a:spLocks noGrp="1"/>
          </p:cNvSpPr>
          <p:nvPr>
            <p:ph type="title"/>
          </p:nvPr>
        </p:nvSpPr>
        <p:spPr/>
        <p:txBody>
          <a:bodyPr>
            <a:normAutofit/>
          </a:bodyPr>
          <a:lstStyle/>
          <a:p>
            <a:pPr algn="ctr"/>
            <a:r>
              <a:rPr lang="es-ES" sz="5400" b="1" dirty="0"/>
              <a:t>TIPOS DE EMERGENCIA : </a:t>
            </a:r>
            <a:endParaRPr lang="es-CO" sz="5400" b="1" dirty="0"/>
          </a:p>
        </p:txBody>
      </p:sp>
      <p:sp>
        <p:nvSpPr>
          <p:cNvPr id="14" name="Marcador de contenido 13">
            <a:extLst>
              <a:ext uri="{FF2B5EF4-FFF2-40B4-BE49-F238E27FC236}">
                <a16:creationId xmlns:a16="http://schemas.microsoft.com/office/drawing/2014/main" id="{00470EC7-9DB9-4648-8057-7F2211953C1D}"/>
              </a:ext>
            </a:extLst>
          </p:cNvPr>
          <p:cNvSpPr>
            <a:spLocks noGrp="1"/>
          </p:cNvSpPr>
          <p:nvPr>
            <p:ph idx="1"/>
          </p:nvPr>
        </p:nvSpPr>
        <p:spPr>
          <a:xfrm>
            <a:off x="677334" y="1662545"/>
            <a:ext cx="9996208" cy="4782855"/>
          </a:xfrm>
        </p:spPr>
        <p:txBody>
          <a:bodyPr>
            <a:normAutofit fontScale="55000" lnSpcReduction="20000"/>
          </a:bodyPr>
          <a:lstStyle/>
          <a:p>
            <a:pPr algn="just"/>
            <a:r>
              <a:rPr lang="es-CO" sz="5100" b="1" dirty="0">
                <a:effectLst/>
                <a:latin typeface="Arial" panose="020B0604020202020204" pitchFamily="34" charset="0"/>
                <a:ea typeface="Calibri" panose="020F0502020204030204" pitchFamily="34" charset="0"/>
              </a:rPr>
              <a:t>ANTROPICOS: Causadas por acción del hombre: </a:t>
            </a:r>
          </a:p>
          <a:p>
            <a:pPr marL="0" indent="0" algn="just">
              <a:buNone/>
            </a:pPr>
            <a:r>
              <a:rPr lang="es-CO" sz="5100" b="1" dirty="0">
                <a:effectLst/>
                <a:latin typeface="Arial" panose="020B0604020202020204" pitchFamily="34" charset="0"/>
                <a:ea typeface="Calibri" panose="020F0502020204030204" pitchFamily="34" charset="0"/>
              </a:rPr>
              <a:t> </a:t>
            </a:r>
          </a:p>
          <a:p>
            <a:pPr marL="0" indent="0" algn="just">
              <a:buNone/>
            </a:pPr>
            <a:r>
              <a:rPr lang="es-CO" sz="5100" b="1" dirty="0"/>
              <a:t>1. SOCIAL: </a:t>
            </a:r>
            <a:r>
              <a:rPr lang="es-CO" sz="5100" b="1" dirty="0">
                <a:effectLst/>
                <a:latin typeface="Arial" panose="020B0604020202020204" pitchFamily="34" charset="0"/>
                <a:ea typeface="Calibri" panose="020F0502020204030204" pitchFamily="34" charset="0"/>
              </a:rPr>
              <a:t>surgen cuando suceden hurtos y asaltos, atentados, golpes de estado, caos civil, guerras, vandalismo, entre otros.</a:t>
            </a:r>
          </a:p>
          <a:p>
            <a:pPr marL="0" indent="0" algn="just">
              <a:buNone/>
            </a:pPr>
            <a:endParaRPr lang="es-CO" sz="5100" b="1" dirty="0">
              <a:effectLst/>
              <a:latin typeface="Arial" panose="020B0604020202020204" pitchFamily="34" charset="0"/>
              <a:ea typeface="Calibri" panose="020F0502020204030204" pitchFamily="34" charset="0"/>
            </a:endParaRPr>
          </a:p>
          <a:p>
            <a:pPr marL="0" indent="0" algn="just">
              <a:buNone/>
            </a:pPr>
            <a:r>
              <a:rPr lang="es-CO" sz="5100" b="1" dirty="0">
                <a:latin typeface="Arial" panose="020B0604020202020204" pitchFamily="34" charset="0"/>
                <a:ea typeface="Calibri" panose="020F0502020204030204" pitchFamily="34" charset="0"/>
              </a:rPr>
              <a:t>2. </a:t>
            </a:r>
            <a:r>
              <a:rPr lang="es-CO" sz="5100" b="1" dirty="0">
                <a:effectLst/>
                <a:latin typeface="Arial" panose="020B0604020202020204" pitchFamily="34" charset="0"/>
                <a:ea typeface="Calibri" panose="020F0502020204030204" pitchFamily="34" charset="0"/>
              </a:rPr>
              <a:t> TECNOLOGICA : Este tipo de emergencia se da cuando se presenta falla en los sistemas que han sido creados por el hombre, donde se suelen presentar explosiones, incendios, fallas en maquinarias, colapso de estructuras, accidentes de tránsito, epidemias, etc.</a:t>
            </a:r>
          </a:p>
          <a:p>
            <a:pPr algn="just"/>
            <a:endParaRPr lang="es-CO" sz="4400" b="1" dirty="0"/>
          </a:p>
        </p:txBody>
      </p:sp>
    </p:spTree>
    <p:extLst>
      <p:ext uri="{BB962C8B-B14F-4D97-AF65-F5344CB8AC3E}">
        <p14:creationId xmlns:p14="http://schemas.microsoft.com/office/powerpoint/2010/main" val="2692266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F4704-E6BD-48F6-B13E-47E97B57B7BC}"/>
              </a:ext>
            </a:extLst>
          </p:cNvPr>
          <p:cNvSpPr>
            <a:spLocks noGrp="1"/>
          </p:cNvSpPr>
          <p:nvPr>
            <p:ph type="title"/>
          </p:nvPr>
        </p:nvSpPr>
        <p:spPr>
          <a:xfrm>
            <a:off x="677333" y="1118795"/>
            <a:ext cx="4083127" cy="1065007"/>
          </a:xfrm>
        </p:spPr>
        <p:txBody>
          <a:bodyPr>
            <a:noAutofit/>
          </a:bodyPr>
          <a:lstStyle/>
          <a:p>
            <a:pPr algn="ctr"/>
            <a:r>
              <a:rPr lang="es-ES" sz="3200" b="1" dirty="0">
                <a:latin typeface="Times New Roman" panose="02020603050405020304" pitchFamily="18" charset="0"/>
                <a:cs typeface="Times New Roman" panose="02020603050405020304" pitchFamily="18" charset="0"/>
              </a:rPr>
              <a:t>BRIGADA DE EMERGENCIA</a:t>
            </a:r>
            <a:endParaRPr lang="es-CO" sz="3200" b="1"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309EAA2D-2BBF-4B46-A0CF-AA5B48BC6CC8}"/>
              </a:ext>
            </a:extLst>
          </p:cNvPr>
          <p:cNvSpPr>
            <a:spLocks noGrp="1"/>
          </p:cNvSpPr>
          <p:nvPr>
            <p:ph idx="1"/>
          </p:nvPr>
        </p:nvSpPr>
        <p:spPr>
          <a:xfrm>
            <a:off x="4760461" y="514924"/>
            <a:ext cx="5935892" cy="5526437"/>
          </a:xfrm>
        </p:spPr>
        <p:txBody>
          <a:bodyPr>
            <a:normAutofit/>
          </a:bodyPr>
          <a:lstStyle/>
          <a:p>
            <a:endParaRPr lang="es-ES" sz="2400" b="0" i="0" dirty="0">
              <a:solidFill>
                <a:srgbClr val="333333"/>
              </a:solidFill>
              <a:effectLst/>
              <a:latin typeface="Lato" panose="020F0502020204030203" pitchFamily="34" charset="0"/>
            </a:endParaRPr>
          </a:p>
          <a:p>
            <a:pPr algn="just"/>
            <a:r>
              <a:rPr lang="es-ES" sz="4000" b="1" i="0" dirty="0">
                <a:solidFill>
                  <a:srgbClr val="333333"/>
                </a:solidFill>
                <a:effectLst/>
                <a:latin typeface="Lato" panose="020F0502020204030203" pitchFamily="34" charset="0"/>
              </a:rPr>
              <a:t>Es una organización de trabajadores voluntarios preparados, y capacitados, para prevenir y controlar</a:t>
            </a:r>
            <a:r>
              <a:rPr lang="es-ES" sz="4000" b="1" dirty="0">
                <a:solidFill>
                  <a:srgbClr val="333333"/>
                </a:solidFill>
                <a:latin typeface="Lato" panose="020F0502020204030203" pitchFamily="34" charset="0"/>
              </a:rPr>
              <a:t> </a:t>
            </a:r>
            <a:r>
              <a:rPr lang="es-ES" sz="4000" b="1" i="0" dirty="0">
                <a:solidFill>
                  <a:srgbClr val="333333"/>
                </a:solidFill>
                <a:effectLst/>
                <a:latin typeface="Lato" panose="020F0502020204030203" pitchFamily="34" charset="0"/>
              </a:rPr>
              <a:t>una situación de  </a:t>
            </a:r>
            <a:r>
              <a:rPr lang="es-ES" sz="4000" b="1" i="0" u="none" strike="noStrike" dirty="0">
                <a:solidFill>
                  <a:srgbClr val="FF0000"/>
                </a:solidFill>
                <a:effectLst/>
                <a:latin typeface="Lato" panose="020F0502020204030203" pitchFamily="34" charset="0"/>
                <a:hlinkClick r:id="rId2">
                  <a:extLst>
                    <a:ext uri="{A12FA001-AC4F-418D-AE19-62706E023703}">
                      <ahyp:hlinkClr xmlns:ahyp="http://schemas.microsoft.com/office/drawing/2018/hyperlinkcolor" val="tx"/>
                    </a:ext>
                  </a:extLst>
                </a:hlinkClick>
              </a:rPr>
              <a:t>EMERGENCIA</a:t>
            </a:r>
            <a:r>
              <a:rPr lang="es-ES" sz="4000" b="1" i="0" dirty="0">
                <a:solidFill>
                  <a:srgbClr val="333333"/>
                </a:solidFill>
                <a:effectLst/>
                <a:latin typeface="Lato" panose="020F0502020204030203" pitchFamily="34" charset="0"/>
              </a:rPr>
              <a:t>. </a:t>
            </a:r>
          </a:p>
        </p:txBody>
      </p:sp>
      <p:pic>
        <p:nvPicPr>
          <p:cNvPr id="7" name="Imagen 6">
            <a:extLst>
              <a:ext uri="{FF2B5EF4-FFF2-40B4-BE49-F238E27FC236}">
                <a16:creationId xmlns:a16="http://schemas.microsoft.com/office/drawing/2014/main" id="{01CE12D7-0385-47ED-A566-4E2AD5D74B7B}"/>
              </a:ext>
            </a:extLst>
          </p:cNvPr>
          <p:cNvPicPr>
            <a:picLocks noChangeAspect="1"/>
          </p:cNvPicPr>
          <p:nvPr/>
        </p:nvPicPr>
        <p:blipFill>
          <a:blip r:embed="rId3"/>
          <a:stretch>
            <a:fillRect/>
          </a:stretch>
        </p:blipFill>
        <p:spPr>
          <a:xfrm>
            <a:off x="426826" y="2787673"/>
            <a:ext cx="4102327" cy="2731972"/>
          </a:xfrm>
          <a:prstGeom prst="rect">
            <a:avLst/>
          </a:prstGeom>
        </p:spPr>
      </p:pic>
      <p:pic>
        <p:nvPicPr>
          <p:cNvPr id="8" name="Imagen 7">
            <a:extLst>
              <a:ext uri="{FF2B5EF4-FFF2-40B4-BE49-F238E27FC236}">
                <a16:creationId xmlns:a16="http://schemas.microsoft.com/office/drawing/2014/main" id="{7F6B8B4F-F0CA-4419-A59C-76B8D4EC7283}"/>
              </a:ext>
            </a:extLst>
          </p:cNvPr>
          <p:cNvPicPr>
            <a:picLocks noChangeAspect="1"/>
          </p:cNvPicPr>
          <p:nvPr/>
        </p:nvPicPr>
        <p:blipFill>
          <a:blip r:embed="rId4"/>
          <a:stretch>
            <a:fillRect/>
          </a:stretch>
        </p:blipFill>
        <p:spPr>
          <a:xfrm>
            <a:off x="9523930" y="6041361"/>
            <a:ext cx="2033215" cy="498122"/>
          </a:xfrm>
          <a:prstGeom prst="rect">
            <a:avLst/>
          </a:prstGeom>
        </p:spPr>
      </p:pic>
    </p:spTree>
    <p:extLst>
      <p:ext uri="{BB962C8B-B14F-4D97-AF65-F5344CB8AC3E}">
        <p14:creationId xmlns:p14="http://schemas.microsoft.com/office/powerpoint/2010/main" val="3058672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F4704-E6BD-48F6-B13E-47E97B57B7BC}"/>
              </a:ext>
            </a:extLst>
          </p:cNvPr>
          <p:cNvSpPr>
            <a:spLocks noGrp="1"/>
          </p:cNvSpPr>
          <p:nvPr>
            <p:ph type="title"/>
          </p:nvPr>
        </p:nvSpPr>
        <p:spPr>
          <a:xfrm>
            <a:off x="677333" y="1118795"/>
            <a:ext cx="4083127" cy="1065007"/>
          </a:xfrm>
        </p:spPr>
        <p:txBody>
          <a:bodyPr>
            <a:noAutofit/>
          </a:bodyPr>
          <a:lstStyle/>
          <a:p>
            <a:pPr algn="ctr"/>
            <a:r>
              <a:rPr lang="es-ES" sz="3200" b="1" dirty="0">
                <a:latin typeface="Times New Roman" panose="02020603050405020304" pitchFamily="18" charset="0"/>
                <a:cs typeface="Times New Roman" panose="02020603050405020304" pitchFamily="18" charset="0"/>
              </a:rPr>
              <a:t>OBJETIVO BRIGADA DE EMERGENCIA</a:t>
            </a:r>
            <a:endParaRPr lang="es-CO" sz="3200" b="1"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309EAA2D-2BBF-4B46-A0CF-AA5B48BC6CC8}"/>
              </a:ext>
            </a:extLst>
          </p:cNvPr>
          <p:cNvSpPr>
            <a:spLocks noGrp="1"/>
          </p:cNvSpPr>
          <p:nvPr>
            <p:ph idx="1"/>
          </p:nvPr>
        </p:nvSpPr>
        <p:spPr>
          <a:xfrm>
            <a:off x="4760461" y="514924"/>
            <a:ext cx="6277987" cy="5526437"/>
          </a:xfrm>
        </p:spPr>
        <p:txBody>
          <a:bodyPr>
            <a:normAutofit/>
          </a:bodyPr>
          <a:lstStyle/>
          <a:p>
            <a:endParaRPr lang="es-ES" sz="2400" b="0" i="0" dirty="0">
              <a:solidFill>
                <a:srgbClr val="333333"/>
              </a:solidFill>
              <a:effectLst/>
              <a:latin typeface="Lato" panose="020F0502020204030203" pitchFamily="34" charset="0"/>
            </a:endParaRPr>
          </a:p>
          <a:p>
            <a:pPr algn="just"/>
            <a:r>
              <a:rPr lang="es-ES" sz="4800" b="1" i="0" dirty="0">
                <a:solidFill>
                  <a:srgbClr val="333333"/>
                </a:solidFill>
                <a:effectLst/>
                <a:latin typeface="Lato" panose="020F0502020204030203" pitchFamily="34" charset="0"/>
              </a:rPr>
              <a:t>Identificar, evaluar, prevenir y controlar condiciones de riesgo que eviten la pérdida de vidas y bienes.</a:t>
            </a:r>
            <a:endParaRPr lang="es-CO" sz="4800" b="1" dirty="0"/>
          </a:p>
        </p:txBody>
      </p:sp>
      <p:pic>
        <p:nvPicPr>
          <p:cNvPr id="7" name="Imagen 6">
            <a:extLst>
              <a:ext uri="{FF2B5EF4-FFF2-40B4-BE49-F238E27FC236}">
                <a16:creationId xmlns:a16="http://schemas.microsoft.com/office/drawing/2014/main" id="{01CE12D7-0385-47ED-A566-4E2AD5D74B7B}"/>
              </a:ext>
            </a:extLst>
          </p:cNvPr>
          <p:cNvPicPr>
            <a:picLocks noChangeAspect="1"/>
          </p:cNvPicPr>
          <p:nvPr/>
        </p:nvPicPr>
        <p:blipFill>
          <a:blip r:embed="rId2"/>
          <a:stretch>
            <a:fillRect/>
          </a:stretch>
        </p:blipFill>
        <p:spPr>
          <a:xfrm>
            <a:off x="426826" y="2787673"/>
            <a:ext cx="4102327" cy="2731972"/>
          </a:xfrm>
          <a:prstGeom prst="rect">
            <a:avLst/>
          </a:prstGeom>
        </p:spPr>
      </p:pic>
      <p:pic>
        <p:nvPicPr>
          <p:cNvPr id="8" name="Imagen 7">
            <a:extLst>
              <a:ext uri="{FF2B5EF4-FFF2-40B4-BE49-F238E27FC236}">
                <a16:creationId xmlns:a16="http://schemas.microsoft.com/office/drawing/2014/main" id="{7F6B8B4F-F0CA-4419-A59C-76B8D4EC7283}"/>
              </a:ext>
            </a:extLst>
          </p:cNvPr>
          <p:cNvPicPr>
            <a:picLocks noChangeAspect="1"/>
          </p:cNvPicPr>
          <p:nvPr/>
        </p:nvPicPr>
        <p:blipFill>
          <a:blip r:embed="rId3"/>
          <a:stretch>
            <a:fillRect/>
          </a:stretch>
        </p:blipFill>
        <p:spPr>
          <a:xfrm>
            <a:off x="9005233" y="6041361"/>
            <a:ext cx="2033215" cy="498122"/>
          </a:xfrm>
          <a:prstGeom prst="rect">
            <a:avLst/>
          </a:prstGeom>
        </p:spPr>
      </p:pic>
    </p:spTree>
    <p:extLst>
      <p:ext uri="{BB962C8B-B14F-4D97-AF65-F5344CB8AC3E}">
        <p14:creationId xmlns:p14="http://schemas.microsoft.com/office/powerpoint/2010/main" val="1793020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2E72376-932A-425C-80AE-B36E0C3F69F0}"/>
              </a:ext>
            </a:extLst>
          </p:cNvPr>
          <p:cNvPicPr>
            <a:picLocks noChangeAspect="1"/>
          </p:cNvPicPr>
          <p:nvPr/>
        </p:nvPicPr>
        <p:blipFill>
          <a:blip r:embed="rId2"/>
          <a:stretch>
            <a:fillRect/>
          </a:stretch>
        </p:blipFill>
        <p:spPr>
          <a:xfrm>
            <a:off x="9069571" y="5951581"/>
            <a:ext cx="2030144" cy="493819"/>
          </a:xfrm>
          <a:prstGeom prst="rect">
            <a:avLst/>
          </a:prstGeom>
        </p:spPr>
      </p:pic>
      <p:sp>
        <p:nvSpPr>
          <p:cNvPr id="13" name="Título 12">
            <a:extLst>
              <a:ext uri="{FF2B5EF4-FFF2-40B4-BE49-F238E27FC236}">
                <a16:creationId xmlns:a16="http://schemas.microsoft.com/office/drawing/2014/main" id="{6360FE69-30EB-47AB-A1C1-440149BA1DEE}"/>
              </a:ext>
            </a:extLst>
          </p:cNvPr>
          <p:cNvSpPr>
            <a:spLocks noGrp="1"/>
          </p:cNvSpPr>
          <p:nvPr>
            <p:ph type="title"/>
          </p:nvPr>
        </p:nvSpPr>
        <p:spPr/>
        <p:txBody>
          <a:bodyPr>
            <a:noAutofit/>
          </a:bodyPr>
          <a:lstStyle/>
          <a:p>
            <a:pPr algn="ctr"/>
            <a:r>
              <a:rPr lang="es-ES" sz="4400" b="1" dirty="0"/>
              <a:t>CARACTERISTICAS DE LA EDIFICACION </a:t>
            </a:r>
            <a:endParaRPr lang="es-CO" sz="4400" b="1" dirty="0"/>
          </a:p>
        </p:txBody>
      </p:sp>
      <p:pic>
        <p:nvPicPr>
          <p:cNvPr id="3" name="Marcador de contenido 2">
            <a:extLst>
              <a:ext uri="{FF2B5EF4-FFF2-40B4-BE49-F238E27FC236}">
                <a16:creationId xmlns:a16="http://schemas.microsoft.com/office/drawing/2014/main" id="{4276BF8C-CB16-425F-8866-712F9D630CF6}"/>
              </a:ext>
            </a:extLst>
          </p:cNvPr>
          <p:cNvPicPr>
            <a:picLocks noGrp="1" noChangeAspect="1"/>
          </p:cNvPicPr>
          <p:nvPr>
            <p:ph idx="1"/>
          </p:nvPr>
        </p:nvPicPr>
        <p:blipFill>
          <a:blip r:embed="rId3"/>
          <a:stretch>
            <a:fillRect/>
          </a:stretch>
        </p:blipFill>
        <p:spPr>
          <a:xfrm>
            <a:off x="1092285" y="1930400"/>
            <a:ext cx="9631133" cy="4927600"/>
          </a:xfrm>
          <a:prstGeom prst="rect">
            <a:avLst/>
          </a:prstGeom>
        </p:spPr>
      </p:pic>
    </p:spTree>
    <p:extLst>
      <p:ext uri="{BB962C8B-B14F-4D97-AF65-F5344CB8AC3E}">
        <p14:creationId xmlns:p14="http://schemas.microsoft.com/office/powerpoint/2010/main" val="4096219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E3A9D909-E7A3-6590-6202-04EBA3103F60}"/>
              </a:ext>
            </a:extLst>
          </p:cNvPr>
          <p:cNvSpPr>
            <a:spLocks noGrp="1"/>
          </p:cNvSpPr>
          <p:nvPr>
            <p:ph type="title"/>
          </p:nvPr>
        </p:nvSpPr>
        <p:spPr/>
        <p:txBody>
          <a:bodyPr>
            <a:normAutofit/>
          </a:bodyPr>
          <a:lstStyle/>
          <a:p>
            <a:pPr algn="ctr"/>
            <a:r>
              <a:rPr lang="es-ES" sz="4000" b="1" dirty="0">
                <a:latin typeface="Times New Roman" panose="02020603050405020304" pitchFamily="18" charset="0"/>
                <a:cs typeface="Times New Roman" panose="02020603050405020304" pitchFamily="18" charset="0"/>
              </a:rPr>
              <a:t>INVENTARIO DE RECURSOS</a:t>
            </a:r>
            <a:br>
              <a:rPr lang="es-ES" sz="4000" b="1" dirty="0">
                <a:latin typeface="Times New Roman" panose="02020603050405020304" pitchFamily="18" charset="0"/>
                <a:cs typeface="Times New Roman" panose="02020603050405020304" pitchFamily="18" charset="0"/>
              </a:rPr>
            </a:br>
            <a:r>
              <a:rPr lang="es-ES" sz="4000" b="1" dirty="0">
                <a:latin typeface="Times New Roman" panose="02020603050405020304" pitchFamily="18" charset="0"/>
                <a:cs typeface="Times New Roman" panose="02020603050405020304" pitchFamily="18" charset="0"/>
              </a:rPr>
              <a:t>1. HUMANOS </a:t>
            </a:r>
            <a:endParaRPr lang="es-CO" sz="4000" b="1" dirty="0">
              <a:latin typeface="Times New Roman" panose="02020603050405020304" pitchFamily="18" charset="0"/>
              <a:cs typeface="Times New Roman" panose="02020603050405020304" pitchFamily="18" charset="0"/>
            </a:endParaRPr>
          </a:p>
        </p:txBody>
      </p:sp>
      <p:graphicFrame>
        <p:nvGraphicFramePr>
          <p:cNvPr id="9" name="Tabla 9">
            <a:extLst>
              <a:ext uri="{FF2B5EF4-FFF2-40B4-BE49-F238E27FC236}">
                <a16:creationId xmlns:a16="http://schemas.microsoft.com/office/drawing/2014/main" id="{E9F20248-ACD0-4228-95F0-C605390891F3}"/>
              </a:ext>
            </a:extLst>
          </p:cNvPr>
          <p:cNvGraphicFramePr>
            <a:graphicFrameLocks noGrp="1"/>
          </p:cNvGraphicFramePr>
          <p:nvPr>
            <p:ph idx="1"/>
            <p:extLst>
              <p:ext uri="{D42A27DB-BD31-4B8C-83A1-F6EECF244321}">
                <p14:modId xmlns:p14="http://schemas.microsoft.com/office/powerpoint/2010/main" val="713527455"/>
              </p:ext>
            </p:extLst>
          </p:nvPr>
        </p:nvGraphicFramePr>
        <p:xfrm>
          <a:off x="677863" y="1930400"/>
          <a:ext cx="9496914" cy="4110962"/>
        </p:xfrm>
        <a:graphic>
          <a:graphicData uri="http://schemas.openxmlformats.org/drawingml/2006/table">
            <a:tbl>
              <a:tblPr firstRow="1" bandRow="1">
                <a:tableStyleId>{5C22544A-7EE6-4342-B048-85BDC9FD1C3A}</a:tableStyleId>
              </a:tblPr>
              <a:tblGrid>
                <a:gridCol w="3165638">
                  <a:extLst>
                    <a:ext uri="{9D8B030D-6E8A-4147-A177-3AD203B41FA5}">
                      <a16:colId xmlns:a16="http://schemas.microsoft.com/office/drawing/2014/main" val="2414954264"/>
                    </a:ext>
                  </a:extLst>
                </a:gridCol>
                <a:gridCol w="3165638">
                  <a:extLst>
                    <a:ext uri="{9D8B030D-6E8A-4147-A177-3AD203B41FA5}">
                      <a16:colId xmlns:a16="http://schemas.microsoft.com/office/drawing/2014/main" val="1815582157"/>
                    </a:ext>
                  </a:extLst>
                </a:gridCol>
                <a:gridCol w="3165638">
                  <a:extLst>
                    <a:ext uri="{9D8B030D-6E8A-4147-A177-3AD203B41FA5}">
                      <a16:colId xmlns:a16="http://schemas.microsoft.com/office/drawing/2014/main" val="1042441056"/>
                    </a:ext>
                  </a:extLst>
                </a:gridCol>
              </a:tblGrid>
              <a:tr h="572710">
                <a:tc>
                  <a:txBody>
                    <a:bodyPr/>
                    <a:lstStyle/>
                    <a:p>
                      <a:r>
                        <a:rPr lang="es-ES" dirty="0"/>
                        <a:t>BRIGADISTAS</a:t>
                      </a:r>
                      <a:endParaRPr lang="es-CO" dirty="0"/>
                    </a:p>
                  </a:txBody>
                  <a:tcPr/>
                </a:tc>
                <a:tc>
                  <a:txBody>
                    <a:bodyPr/>
                    <a:lstStyle/>
                    <a:p>
                      <a:r>
                        <a:rPr lang="es-ES" dirty="0"/>
                        <a:t>DEPENDENCIA </a:t>
                      </a:r>
                      <a:endParaRPr lang="es-CO" dirty="0"/>
                    </a:p>
                  </a:txBody>
                  <a:tcPr/>
                </a:tc>
                <a:tc>
                  <a:txBody>
                    <a:bodyPr/>
                    <a:lstStyle/>
                    <a:p>
                      <a:r>
                        <a:rPr lang="es-ES" dirty="0"/>
                        <a:t>FUNCION </a:t>
                      </a:r>
                      <a:endParaRPr lang="es-CO" dirty="0"/>
                    </a:p>
                  </a:txBody>
                  <a:tcPr/>
                </a:tc>
                <a:extLst>
                  <a:ext uri="{0D108BD9-81ED-4DB2-BD59-A6C34878D82A}">
                    <a16:rowId xmlns:a16="http://schemas.microsoft.com/office/drawing/2014/main" val="1891011265"/>
                  </a:ext>
                </a:extLst>
              </a:tr>
              <a:tr h="988514">
                <a:tc>
                  <a:txBody>
                    <a:bodyPr/>
                    <a:lstStyle/>
                    <a:p>
                      <a:r>
                        <a:rPr lang="es-ES" dirty="0"/>
                        <a:t>JESUS ALBERTO MONTEALEGRE GARCIA </a:t>
                      </a:r>
                      <a:endParaRPr lang="es-CO" dirty="0"/>
                    </a:p>
                  </a:txBody>
                  <a:tcPr/>
                </a:tc>
                <a:tc>
                  <a:txBody>
                    <a:bodyPr/>
                    <a:lstStyle/>
                    <a:p>
                      <a:r>
                        <a:rPr lang="es-ES" dirty="0"/>
                        <a:t>UNIDAD ADMINISTRATIVA </a:t>
                      </a:r>
                      <a:endParaRPr lang="es-CO" dirty="0"/>
                    </a:p>
                  </a:txBody>
                  <a:tcPr/>
                </a:tc>
                <a:tc>
                  <a:txBody>
                    <a:bodyPr/>
                    <a:lstStyle/>
                    <a:p>
                      <a:r>
                        <a:rPr lang="es-ES" dirty="0"/>
                        <a:t>LIDER DE LA BRIGADA</a:t>
                      </a:r>
                      <a:endParaRPr lang="es-CO" dirty="0"/>
                    </a:p>
                  </a:txBody>
                  <a:tcPr/>
                </a:tc>
                <a:extLst>
                  <a:ext uri="{0D108BD9-81ED-4DB2-BD59-A6C34878D82A}">
                    <a16:rowId xmlns:a16="http://schemas.microsoft.com/office/drawing/2014/main" val="1360884652"/>
                  </a:ext>
                </a:extLst>
              </a:tr>
              <a:tr h="988514">
                <a:tc>
                  <a:txBody>
                    <a:bodyPr/>
                    <a:lstStyle/>
                    <a:p>
                      <a:r>
                        <a:rPr lang="es-ES" dirty="0"/>
                        <a:t>ANYELA JUDITH HERNÀNDEZ SAAVEDRA</a:t>
                      </a:r>
                      <a:endParaRPr lang="es-CO" dirty="0"/>
                    </a:p>
                  </a:txBody>
                  <a:tcPr/>
                </a:tc>
                <a:tc>
                  <a:txBody>
                    <a:bodyPr/>
                    <a:lstStyle/>
                    <a:p>
                      <a:r>
                        <a:rPr lang="es-ES" dirty="0"/>
                        <a:t>UNIDAD FINANCIERA </a:t>
                      </a:r>
                      <a:endParaRPr lang="es-CO" dirty="0"/>
                    </a:p>
                  </a:txBody>
                  <a:tcPr/>
                </a:tc>
                <a:tc>
                  <a:txBody>
                    <a:bodyPr/>
                    <a:lstStyle/>
                    <a:p>
                      <a:r>
                        <a:rPr lang="es-ES" dirty="0"/>
                        <a:t>BRIGADA DE EVACUACION </a:t>
                      </a:r>
                      <a:endParaRPr lang="es-CO" dirty="0"/>
                    </a:p>
                  </a:txBody>
                  <a:tcPr/>
                </a:tc>
                <a:extLst>
                  <a:ext uri="{0D108BD9-81ED-4DB2-BD59-A6C34878D82A}">
                    <a16:rowId xmlns:a16="http://schemas.microsoft.com/office/drawing/2014/main" val="1086098995"/>
                  </a:ext>
                </a:extLst>
              </a:tr>
              <a:tr h="988514">
                <a:tc>
                  <a:txBody>
                    <a:bodyPr/>
                    <a:lstStyle/>
                    <a:p>
                      <a:r>
                        <a:rPr lang="es-ES" dirty="0"/>
                        <a:t>NILLY ROCIO YATE GÙZMAN </a:t>
                      </a:r>
                      <a:endParaRPr lang="es-CO" dirty="0"/>
                    </a:p>
                  </a:txBody>
                  <a:tcPr/>
                </a:tc>
                <a:tc>
                  <a:txBody>
                    <a:bodyPr/>
                    <a:lstStyle/>
                    <a:p>
                      <a:r>
                        <a:rPr lang="es-ES" dirty="0"/>
                        <a:t>SISTEMAS </a:t>
                      </a:r>
                      <a:endParaRPr lang="es-CO" dirty="0"/>
                    </a:p>
                  </a:txBody>
                  <a:tcPr/>
                </a:tc>
                <a:tc>
                  <a:txBody>
                    <a:bodyPr/>
                    <a:lstStyle/>
                    <a:p>
                      <a:r>
                        <a:rPr lang="es-ES" dirty="0"/>
                        <a:t>BRIGADA PRIMEROS AUXILIOS</a:t>
                      </a:r>
                      <a:endParaRPr lang="es-CO" dirty="0"/>
                    </a:p>
                  </a:txBody>
                  <a:tcPr/>
                </a:tc>
                <a:extLst>
                  <a:ext uri="{0D108BD9-81ED-4DB2-BD59-A6C34878D82A}">
                    <a16:rowId xmlns:a16="http://schemas.microsoft.com/office/drawing/2014/main" val="3778913513"/>
                  </a:ext>
                </a:extLst>
              </a:tr>
              <a:tr h="572710">
                <a:tc>
                  <a:txBody>
                    <a:bodyPr/>
                    <a:lstStyle/>
                    <a:p>
                      <a:r>
                        <a:rPr lang="es-ES" dirty="0"/>
                        <a:t>ANGEL DAVID OLAYA </a:t>
                      </a:r>
                      <a:r>
                        <a:rPr lang="es-ES" dirty="0" err="1"/>
                        <a:t>OLAYA</a:t>
                      </a:r>
                      <a:r>
                        <a:rPr lang="es-ES" dirty="0"/>
                        <a:t> </a:t>
                      </a:r>
                      <a:endParaRPr lang="es-CO" dirty="0"/>
                    </a:p>
                  </a:txBody>
                  <a:tcPr/>
                </a:tc>
                <a:tc>
                  <a:txBody>
                    <a:bodyPr/>
                    <a:lstStyle/>
                    <a:p>
                      <a:r>
                        <a:rPr lang="es-ES" dirty="0"/>
                        <a:t>SGC</a:t>
                      </a:r>
                      <a:endParaRPr lang="es-CO" dirty="0"/>
                    </a:p>
                  </a:txBody>
                  <a:tcPr/>
                </a:tc>
                <a:tc>
                  <a:txBody>
                    <a:bodyPr/>
                    <a:lstStyle/>
                    <a:p>
                      <a:r>
                        <a:rPr lang="es-ES" dirty="0"/>
                        <a:t>BRIGADA CONTRA INCENDIOS</a:t>
                      </a:r>
                      <a:endParaRPr lang="es-CO" dirty="0"/>
                    </a:p>
                  </a:txBody>
                  <a:tcPr/>
                </a:tc>
                <a:extLst>
                  <a:ext uri="{0D108BD9-81ED-4DB2-BD59-A6C34878D82A}">
                    <a16:rowId xmlns:a16="http://schemas.microsoft.com/office/drawing/2014/main" val="106079296"/>
                  </a:ext>
                </a:extLst>
              </a:tr>
            </a:tbl>
          </a:graphicData>
        </a:graphic>
      </p:graphicFrame>
      <p:pic>
        <p:nvPicPr>
          <p:cNvPr id="2" name="Imagen 1">
            <a:extLst>
              <a:ext uri="{FF2B5EF4-FFF2-40B4-BE49-F238E27FC236}">
                <a16:creationId xmlns:a16="http://schemas.microsoft.com/office/drawing/2014/main" id="{BB14696E-D47B-4556-87E1-726025A252F4}"/>
              </a:ext>
            </a:extLst>
          </p:cNvPr>
          <p:cNvPicPr>
            <a:picLocks noChangeAspect="1"/>
          </p:cNvPicPr>
          <p:nvPr/>
        </p:nvPicPr>
        <p:blipFill>
          <a:blip r:embed="rId2"/>
          <a:stretch>
            <a:fillRect/>
          </a:stretch>
        </p:blipFill>
        <p:spPr>
          <a:xfrm>
            <a:off x="8953681" y="6041362"/>
            <a:ext cx="2030144" cy="493819"/>
          </a:xfrm>
          <a:prstGeom prst="rect">
            <a:avLst/>
          </a:prstGeom>
        </p:spPr>
      </p:pic>
    </p:spTree>
    <p:extLst>
      <p:ext uri="{BB962C8B-B14F-4D97-AF65-F5344CB8AC3E}">
        <p14:creationId xmlns:p14="http://schemas.microsoft.com/office/powerpoint/2010/main" val="1906902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E3A9D909-E7A3-6590-6202-04EBA3103F60}"/>
              </a:ext>
            </a:extLst>
          </p:cNvPr>
          <p:cNvSpPr>
            <a:spLocks noGrp="1"/>
          </p:cNvSpPr>
          <p:nvPr>
            <p:ph type="title"/>
          </p:nvPr>
        </p:nvSpPr>
        <p:spPr>
          <a:xfrm>
            <a:off x="677334" y="576349"/>
            <a:ext cx="8596668" cy="1906746"/>
          </a:xfrm>
        </p:spPr>
        <p:txBody>
          <a:bodyPr>
            <a:normAutofit fontScale="90000"/>
          </a:bodyPr>
          <a:lstStyle/>
          <a:p>
            <a:pPr algn="ctr"/>
            <a:br>
              <a:rPr lang="es-ES" sz="4000" b="1" dirty="0">
                <a:latin typeface="Times New Roman" panose="02020603050405020304" pitchFamily="18" charset="0"/>
                <a:cs typeface="Times New Roman" panose="02020603050405020304" pitchFamily="18" charset="0"/>
              </a:rPr>
            </a:br>
            <a:r>
              <a:rPr lang="es-ES" sz="4000" b="1" dirty="0">
                <a:latin typeface="Times New Roman" panose="02020603050405020304" pitchFamily="18" charset="0"/>
                <a:cs typeface="Times New Roman" panose="02020603050405020304" pitchFamily="18" charset="0"/>
              </a:rPr>
              <a:t>2. FISICOS O TECNICOS</a:t>
            </a:r>
            <a:br>
              <a:rPr lang="es-ES" sz="4000" b="1" dirty="0">
                <a:latin typeface="Times New Roman" panose="02020603050405020304" pitchFamily="18" charset="0"/>
                <a:cs typeface="Times New Roman" panose="02020603050405020304" pitchFamily="18" charset="0"/>
              </a:rPr>
            </a:br>
            <a:r>
              <a:rPr lang="es-ES" sz="4000" b="1" dirty="0">
                <a:latin typeface="Times New Roman" panose="02020603050405020304" pitchFamily="18" charset="0"/>
                <a:cs typeface="Times New Roman" panose="02020603050405020304" pitchFamily="18" charset="0"/>
              </a:rPr>
              <a:t>CAMILLA DE EMERGENCIA</a:t>
            </a: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endParaRPr lang="es-CO" sz="4000" b="1" dirty="0">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BB14696E-D47B-4556-87E1-726025A252F4}"/>
              </a:ext>
            </a:extLst>
          </p:cNvPr>
          <p:cNvPicPr>
            <a:picLocks noChangeAspect="1"/>
          </p:cNvPicPr>
          <p:nvPr/>
        </p:nvPicPr>
        <p:blipFill>
          <a:blip r:embed="rId2"/>
          <a:stretch>
            <a:fillRect/>
          </a:stretch>
        </p:blipFill>
        <p:spPr>
          <a:xfrm>
            <a:off x="8953681" y="6041362"/>
            <a:ext cx="2030144" cy="493819"/>
          </a:xfrm>
          <a:prstGeom prst="rect">
            <a:avLst/>
          </a:prstGeom>
        </p:spPr>
      </p:pic>
      <p:graphicFrame>
        <p:nvGraphicFramePr>
          <p:cNvPr id="13" name="Tabla 13">
            <a:extLst>
              <a:ext uri="{FF2B5EF4-FFF2-40B4-BE49-F238E27FC236}">
                <a16:creationId xmlns:a16="http://schemas.microsoft.com/office/drawing/2014/main" id="{92B7675E-CB1E-4CFD-95AC-BC799E846A4A}"/>
              </a:ext>
            </a:extLst>
          </p:cNvPr>
          <p:cNvGraphicFramePr>
            <a:graphicFrameLocks noGrp="1"/>
          </p:cNvGraphicFramePr>
          <p:nvPr>
            <p:ph idx="1"/>
            <p:extLst>
              <p:ext uri="{D42A27DB-BD31-4B8C-83A1-F6EECF244321}">
                <p14:modId xmlns:p14="http://schemas.microsoft.com/office/powerpoint/2010/main" val="3079279880"/>
              </p:ext>
            </p:extLst>
          </p:nvPr>
        </p:nvGraphicFramePr>
        <p:xfrm>
          <a:off x="677863" y="2994870"/>
          <a:ext cx="8596312" cy="2607908"/>
        </p:xfrm>
        <a:graphic>
          <a:graphicData uri="http://schemas.openxmlformats.org/drawingml/2006/table">
            <a:tbl>
              <a:tblPr firstRow="1" bandRow="1">
                <a:tableStyleId>{5C22544A-7EE6-4342-B048-85BDC9FD1C3A}</a:tableStyleId>
              </a:tblPr>
              <a:tblGrid>
                <a:gridCol w="4160144">
                  <a:extLst>
                    <a:ext uri="{9D8B030D-6E8A-4147-A177-3AD203B41FA5}">
                      <a16:colId xmlns:a16="http://schemas.microsoft.com/office/drawing/2014/main" val="3049630351"/>
                    </a:ext>
                  </a:extLst>
                </a:gridCol>
                <a:gridCol w="4436168">
                  <a:extLst>
                    <a:ext uri="{9D8B030D-6E8A-4147-A177-3AD203B41FA5}">
                      <a16:colId xmlns:a16="http://schemas.microsoft.com/office/drawing/2014/main" val="2846683019"/>
                    </a:ext>
                  </a:extLst>
                </a:gridCol>
              </a:tblGrid>
              <a:tr h="958832">
                <a:tc>
                  <a:txBody>
                    <a:bodyPr/>
                    <a:lstStyle/>
                    <a:p>
                      <a:pPr algn="ctr"/>
                      <a:r>
                        <a:rPr lang="es-ES" sz="4000" dirty="0"/>
                        <a:t>CANTIDAD </a:t>
                      </a:r>
                      <a:endParaRPr lang="es-CO" sz="4000" dirty="0"/>
                    </a:p>
                  </a:txBody>
                  <a:tcPr/>
                </a:tc>
                <a:tc>
                  <a:txBody>
                    <a:bodyPr/>
                    <a:lstStyle/>
                    <a:p>
                      <a:pPr algn="ctr"/>
                      <a:r>
                        <a:rPr lang="es-ES" sz="4000" dirty="0"/>
                        <a:t>UBICACIÓN </a:t>
                      </a:r>
                      <a:endParaRPr lang="es-CO" sz="4000" dirty="0"/>
                    </a:p>
                  </a:txBody>
                  <a:tcPr/>
                </a:tc>
                <a:extLst>
                  <a:ext uri="{0D108BD9-81ED-4DB2-BD59-A6C34878D82A}">
                    <a16:rowId xmlns:a16="http://schemas.microsoft.com/office/drawing/2014/main" val="2987137787"/>
                  </a:ext>
                </a:extLst>
              </a:tr>
              <a:tr h="1649076">
                <a:tc>
                  <a:txBody>
                    <a:bodyPr/>
                    <a:lstStyle/>
                    <a:p>
                      <a:pPr algn="ctr"/>
                      <a:endParaRPr lang="es-ES" sz="3200" b="1" dirty="0"/>
                    </a:p>
                    <a:p>
                      <a:pPr algn="ctr"/>
                      <a:r>
                        <a:rPr lang="es-ES" sz="3200" b="1" dirty="0"/>
                        <a:t>1 </a:t>
                      </a:r>
                      <a:endParaRPr lang="es-CO" sz="3200" b="1" dirty="0"/>
                    </a:p>
                  </a:txBody>
                  <a:tcPr/>
                </a:tc>
                <a:tc>
                  <a:txBody>
                    <a:bodyPr/>
                    <a:lstStyle/>
                    <a:p>
                      <a:pPr algn="ctr"/>
                      <a:endParaRPr lang="es-ES" sz="3200" dirty="0"/>
                    </a:p>
                    <a:p>
                      <a:pPr algn="ctr"/>
                      <a:r>
                        <a:rPr lang="es-ES" sz="3200" dirty="0"/>
                        <a:t>AREA DE LA ENTRADA </a:t>
                      </a:r>
                      <a:endParaRPr lang="es-CO" sz="3200" dirty="0"/>
                    </a:p>
                  </a:txBody>
                  <a:tcPr/>
                </a:tc>
                <a:extLst>
                  <a:ext uri="{0D108BD9-81ED-4DB2-BD59-A6C34878D82A}">
                    <a16:rowId xmlns:a16="http://schemas.microsoft.com/office/drawing/2014/main" val="2166977421"/>
                  </a:ext>
                </a:extLst>
              </a:tr>
            </a:tbl>
          </a:graphicData>
        </a:graphic>
      </p:graphicFrame>
    </p:spTree>
    <p:extLst>
      <p:ext uri="{BB962C8B-B14F-4D97-AF65-F5344CB8AC3E}">
        <p14:creationId xmlns:p14="http://schemas.microsoft.com/office/powerpoint/2010/main" val="3910567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E3A9D909-E7A3-6590-6202-04EBA3103F60}"/>
              </a:ext>
            </a:extLst>
          </p:cNvPr>
          <p:cNvSpPr>
            <a:spLocks noGrp="1"/>
          </p:cNvSpPr>
          <p:nvPr>
            <p:ph type="title"/>
          </p:nvPr>
        </p:nvSpPr>
        <p:spPr>
          <a:xfrm>
            <a:off x="677334" y="576349"/>
            <a:ext cx="8596668" cy="1906746"/>
          </a:xfrm>
        </p:spPr>
        <p:txBody>
          <a:bodyPr>
            <a:normAutofit fontScale="90000"/>
          </a:bodyPr>
          <a:lstStyle/>
          <a:p>
            <a:pPr algn="ctr"/>
            <a:br>
              <a:rPr lang="es-ES" sz="4000" b="1" dirty="0">
                <a:latin typeface="Times New Roman" panose="02020603050405020304" pitchFamily="18" charset="0"/>
                <a:cs typeface="Times New Roman" panose="02020603050405020304" pitchFamily="18" charset="0"/>
              </a:rPr>
            </a:br>
            <a:r>
              <a:rPr lang="es-ES" sz="4000" b="1" dirty="0">
                <a:latin typeface="Times New Roman" panose="02020603050405020304" pitchFamily="18" charset="0"/>
                <a:cs typeface="Times New Roman" panose="02020603050405020304" pitchFamily="18" charset="0"/>
              </a:rPr>
              <a:t>2. FISICOS O TECNICOS</a:t>
            </a:r>
            <a:br>
              <a:rPr lang="es-ES" sz="4000" b="1" dirty="0">
                <a:latin typeface="Times New Roman" panose="02020603050405020304" pitchFamily="18" charset="0"/>
                <a:cs typeface="Times New Roman" panose="02020603050405020304" pitchFamily="18" charset="0"/>
              </a:rPr>
            </a:br>
            <a:r>
              <a:rPr lang="es-ES" sz="4000" b="1" dirty="0">
                <a:latin typeface="Times New Roman" panose="02020603050405020304" pitchFamily="18" charset="0"/>
                <a:cs typeface="Times New Roman" panose="02020603050405020304" pitchFamily="18" charset="0"/>
              </a:rPr>
              <a:t>BOTIQUINES</a:t>
            </a: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endParaRPr lang="es-CO" sz="4000" b="1" dirty="0">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BB14696E-D47B-4556-87E1-726025A252F4}"/>
              </a:ext>
            </a:extLst>
          </p:cNvPr>
          <p:cNvPicPr>
            <a:picLocks noChangeAspect="1"/>
          </p:cNvPicPr>
          <p:nvPr/>
        </p:nvPicPr>
        <p:blipFill>
          <a:blip r:embed="rId2"/>
          <a:stretch>
            <a:fillRect/>
          </a:stretch>
        </p:blipFill>
        <p:spPr>
          <a:xfrm>
            <a:off x="8953681" y="6041362"/>
            <a:ext cx="2030144" cy="493819"/>
          </a:xfrm>
          <a:prstGeom prst="rect">
            <a:avLst/>
          </a:prstGeom>
        </p:spPr>
      </p:pic>
      <p:graphicFrame>
        <p:nvGraphicFramePr>
          <p:cNvPr id="7" name="Tabla 7">
            <a:extLst>
              <a:ext uri="{FF2B5EF4-FFF2-40B4-BE49-F238E27FC236}">
                <a16:creationId xmlns:a16="http://schemas.microsoft.com/office/drawing/2014/main" id="{A4C6AEA6-9EEA-477F-B569-6C565155EDB2}"/>
              </a:ext>
            </a:extLst>
          </p:cNvPr>
          <p:cNvGraphicFramePr>
            <a:graphicFrameLocks noGrp="1"/>
          </p:cNvGraphicFramePr>
          <p:nvPr>
            <p:ph idx="1"/>
            <p:extLst>
              <p:ext uri="{D42A27DB-BD31-4B8C-83A1-F6EECF244321}">
                <p14:modId xmlns:p14="http://schemas.microsoft.com/office/powerpoint/2010/main" val="1589623829"/>
              </p:ext>
            </p:extLst>
          </p:nvPr>
        </p:nvGraphicFramePr>
        <p:xfrm>
          <a:off x="677863" y="2693324"/>
          <a:ext cx="8596312" cy="2776449"/>
        </p:xfrm>
        <a:graphic>
          <a:graphicData uri="http://schemas.openxmlformats.org/drawingml/2006/table">
            <a:tbl>
              <a:tblPr firstRow="1" bandRow="1">
                <a:tableStyleId>{5C22544A-7EE6-4342-B048-85BDC9FD1C3A}</a:tableStyleId>
              </a:tblPr>
              <a:tblGrid>
                <a:gridCol w="4298156">
                  <a:extLst>
                    <a:ext uri="{9D8B030D-6E8A-4147-A177-3AD203B41FA5}">
                      <a16:colId xmlns:a16="http://schemas.microsoft.com/office/drawing/2014/main" val="1396008400"/>
                    </a:ext>
                  </a:extLst>
                </a:gridCol>
                <a:gridCol w="4298156">
                  <a:extLst>
                    <a:ext uri="{9D8B030D-6E8A-4147-A177-3AD203B41FA5}">
                      <a16:colId xmlns:a16="http://schemas.microsoft.com/office/drawing/2014/main" val="17455360"/>
                    </a:ext>
                  </a:extLst>
                </a:gridCol>
              </a:tblGrid>
              <a:tr h="925483">
                <a:tc>
                  <a:txBody>
                    <a:bodyPr/>
                    <a:lstStyle/>
                    <a:p>
                      <a:pPr algn="ctr"/>
                      <a:r>
                        <a:rPr lang="es-ES" dirty="0"/>
                        <a:t>CANTIDAD</a:t>
                      </a:r>
                      <a:endParaRPr lang="es-CO" dirty="0"/>
                    </a:p>
                  </a:txBody>
                  <a:tcPr/>
                </a:tc>
                <a:tc>
                  <a:txBody>
                    <a:bodyPr/>
                    <a:lstStyle/>
                    <a:p>
                      <a:pPr algn="ctr"/>
                      <a:r>
                        <a:rPr lang="es-ES" dirty="0"/>
                        <a:t>UBICACIÓN </a:t>
                      </a:r>
                      <a:endParaRPr lang="es-CO" dirty="0"/>
                    </a:p>
                  </a:txBody>
                  <a:tcPr/>
                </a:tc>
                <a:extLst>
                  <a:ext uri="{0D108BD9-81ED-4DB2-BD59-A6C34878D82A}">
                    <a16:rowId xmlns:a16="http://schemas.microsoft.com/office/drawing/2014/main" val="3087434666"/>
                  </a:ext>
                </a:extLst>
              </a:tr>
              <a:tr h="925483">
                <a:tc>
                  <a:txBody>
                    <a:bodyPr/>
                    <a:lstStyle/>
                    <a:p>
                      <a:pPr algn="ctr"/>
                      <a:r>
                        <a:rPr lang="es-ES" dirty="0"/>
                        <a:t>1</a:t>
                      </a:r>
                      <a:endParaRPr lang="es-CO" dirty="0"/>
                    </a:p>
                  </a:txBody>
                  <a:tcPr/>
                </a:tc>
                <a:tc>
                  <a:txBody>
                    <a:bodyPr/>
                    <a:lstStyle/>
                    <a:p>
                      <a:pPr algn="ctr"/>
                      <a:r>
                        <a:rPr lang="es-ES" dirty="0"/>
                        <a:t>PASILLO ENTRADA A LA GERENCIA</a:t>
                      </a:r>
                      <a:endParaRPr lang="es-CO" dirty="0"/>
                    </a:p>
                  </a:txBody>
                  <a:tcPr/>
                </a:tc>
                <a:extLst>
                  <a:ext uri="{0D108BD9-81ED-4DB2-BD59-A6C34878D82A}">
                    <a16:rowId xmlns:a16="http://schemas.microsoft.com/office/drawing/2014/main" val="3146682848"/>
                  </a:ext>
                </a:extLst>
              </a:tr>
              <a:tr h="925483">
                <a:tc>
                  <a:txBody>
                    <a:bodyPr/>
                    <a:lstStyle/>
                    <a:p>
                      <a:pPr algn="ctr"/>
                      <a:r>
                        <a:rPr lang="es-ES" dirty="0"/>
                        <a:t>1</a:t>
                      </a:r>
                      <a:endParaRPr lang="es-CO" dirty="0"/>
                    </a:p>
                  </a:txBody>
                  <a:tcPr/>
                </a:tc>
                <a:tc>
                  <a:txBody>
                    <a:bodyPr/>
                    <a:lstStyle/>
                    <a:p>
                      <a:pPr algn="ctr"/>
                      <a:r>
                        <a:rPr lang="es-ES" dirty="0"/>
                        <a:t>BRIGADISTA DE PRIMEROS AUXILIOS</a:t>
                      </a:r>
                      <a:endParaRPr lang="es-CO" dirty="0"/>
                    </a:p>
                  </a:txBody>
                  <a:tcPr/>
                </a:tc>
                <a:extLst>
                  <a:ext uri="{0D108BD9-81ED-4DB2-BD59-A6C34878D82A}">
                    <a16:rowId xmlns:a16="http://schemas.microsoft.com/office/drawing/2014/main" val="3538393982"/>
                  </a:ext>
                </a:extLst>
              </a:tr>
            </a:tbl>
          </a:graphicData>
        </a:graphic>
      </p:graphicFrame>
    </p:spTree>
    <p:extLst>
      <p:ext uri="{BB962C8B-B14F-4D97-AF65-F5344CB8AC3E}">
        <p14:creationId xmlns:p14="http://schemas.microsoft.com/office/powerpoint/2010/main" val="3585053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E3A9D909-E7A3-6590-6202-04EBA3103F60}"/>
              </a:ext>
            </a:extLst>
          </p:cNvPr>
          <p:cNvSpPr>
            <a:spLocks noGrp="1"/>
          </p:cNvSpPr>
          <p:nvPr>
            <p:ph type="title"/>
          </p:nvPr>
        </p:nvSpPr>
        <p:spPr>
          <a:xfrm>
            <a:off x="677334" y="576349"/>
            <a:ext cx="8596668" cy="1906746"/>
          </a:xfrm>
        </p:spPr>
        <p:txBody>
          <a:bodyPr>
            <a:normAutofit fontScale="90000"/>
          </a:bodyPr>
          <a:lstStyle/>
          <a:p>
            <a:pPr algn="ctr"/>
            <a:br>
              <a:rPr lang="es-ES" sz="4000" b="1" dirty="0">
                <a:latin typeface="Times New Roman" panose="02020603050405020304" pitchFamily="18" charset="0"/>
                <a:cs typeface="Times New Roman" panose="02020603050405020304" pitchFamily="18" charset="0"/>
              </a:rPr>
            </a:br>
            <a:r>
              <a:rPr lang="es-ES" sz="4000" b="1" dirty="0">
                <a:latin typeface="Times New Roman" panose="02020603050405020304" pitchFamily="18" charset="0"/>
                <a:cs typeface="Times New Roman" panose="02020603050405020304" pitchFamily="18" charset="0"/>
              </a:rPr>
              <a:t>2. FISICOS O TECNICOS</a:t>
            </a:r>
            <a:br>
              <a:rPr lang="es-ES" sz="4000" b="1" dirty="0">
                <a:latin typeface="Times New Roman" panose="02020603050405020304" pitchFamily="18" charset="0"/>
                <a:cs typeface="Times New Roman" panose="02020603050405020304" pitchFamily="18" charset="0"/>
              </a:rPr>
            </a:br>
            <a:r>
              <a:rPr lang="es-ES" sz="4000" b="1" dirty="0">
                <a:latin typeface="Times New Roman" panose="02020603050405020304" pitchFamily="18" charset="0"/>
                <a:cs typeface="Times New Roman" panose="02020603050405020304" pitchFamily="18" charset="0"/>
              </a:rPr>
              <a:t>EXTINTOR</a:t>
            </a: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br>
              <a:rPr lang="es-ES" sz="4000" b="1" dirty="0">
                <a:latin typeface="Times New Roman" panose="02020603050405020304" pitchFamily="18" charset="0"/>
                <a:cs typeface="Times New Roman" panose="02020603050405020304" pitchFamily="18" charset="0"/>
              </a:rPr>
            </a:br>
            <a:endParaRPr lang="es-CO" sz="4000" b="1" dirty="0">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BB14696E-D47B-4556-87E1-726025A252F4}"/>
              </a:ext>
            </a:extLst>
          </p:cNvPr>
          <p:cNvPicPr>
            <a:picLocks noChangeAspect="1"/>
          </p:cNvPicPr>
          <p:nvPr/>
        </p:nvPicPr>
        <p:blipFill>
          <a:blip r:embed="rId2"/>
          <a:stretch>
            <a:fillRect/>
          </a:stretch>
        </p:blipFill>
        <p:spPr>
          <a:xfrm>
            <a:off x="8953681" y="6041362"/>
            <a:ext cx="2030144" cy="493819"/>
          </a:xfrm>
          <a:prstGeom prst="rect">
            <a:avLst/>
          </a:prstGeom>
        </p:spPr>
      </p:pic>
      <p:graphicFrame>
        <p:nvGraphicFramePr>
          <p:cNvPr id="16" name="Marcador de contenido 15">
            <a:extLst>
              <a:ext uri="{FF2B5EF4-FFF2-40B4-BE49-F238E27FC236}">
                <a16:creationId xmlns:a16="http://schemas.microsoft.com/office/drawing/2014/main" id="{576D98EA-295F-E5D3-5DA6-72E69F58CB87}"/>
              </a:ext>
            </a:extLst>
          </p:cNvPr>
          <p:cNvGraphicFramePr>
            <a:graphicFrameLocks noGrp="1"/>
          </p:cNvGraphicFramePr>
          <p:nvPr>
            <p:ph idx="1"/>
            <p:extLst>
              <p:ext uri="{D42A27DB-BD31-4B8C-83A1-F6EECF244321}">
                <p14:modId xmlns:p14="http://schemas.microsoft.com/office/powerpoint/2010/main" val="3978398135"/>
              </p:ext>
            </p:extLst>
          </p:nvPr>
        </p:nvGraphicFramePr>
        <p:xfrm>
          <a:off x="677863" y="2676088"/>
          <a:ext cx="8596312" cy="2759976"/>
        </p:xfrm>
        <a:graphic>
          <a:graphicData uri="http://schemas.openxmlformats.org/drawingml/2006/table">
            <a:tbl>
              <a:tblPr firstRow="1" bandRow="1">
                <a:tableStyleId>{5C22544A-7EE6-4342-B048-85BDC9FD1C3A}</a:tableStyleId>
              </a:tblPr>
              <a:tblGrid>
                <a:gridCol w="4298156">
                  <a:extLst>
                    <a:ext uri="{9D8B030D-6E8A-4147-A177-3AD203B41FA5}">
                      <a16:colId xmlns:a16="http://schemas.microsoft.com/office/drawing/2014/main" val="1659018678"/>
                    </a:ext>
                  </a:extLst>
                </a:gridCol>
                <a:gridCol w="4298156">
                  <a:extLst>
                    <a:ext uri="{9D8B030D-6E8A-4147-A177-3AD203B41FA5}">
                      <a16:colId xmlns:a16="http://schemas.microsoft.com/office/drawing/2014/main" val="4196363399"/>
                    </a:ext>
                  </a:extLst>
                </a:gridCol>
              </a:tblGrid>
              <a:tr h="919992">
                <a:tc>
                  <a:txBody>
                    <a:bodyPr/>
                    <a:lstStyle/>
                    <a:p>
                      <a:pPr algn="ctr"/>
                      <a:r>
                        <a:rPr lang="es-ES" dirty="0"/>
                        <a:t>CANTIDAD </a:t>
                      </a:r>
                      <a:endParaRPr lang="es-CO" dirty="0"/>
                    </a:p>
                  </a:txBody>
                  <a:tcPr/>
                </a:tc>
                <a:tc>
                  <a:txBody>
                    <a:bodyPr/>
                    <a:lstStyle/>
                    <a:p>
                      <a:pPr algn="ctr"/>
                      <a:r>
                        <a:rPr lang="es-ES" dirty="0"/>
                        <a:t>UBICACIÓN </a:t>
                      </a:r>
                      <a:endParaRPr lang="es-CO" dirty="0"/>
                    </a:p>
                  </a:txBody>
                  <a:tcPr/>
                </a:tc>
                <a:extLst>
                  <a:ext uri="{0D108BD9-81ED-4DB2-BD59-A6C34878D82A}">
                    <a16:rowId xmlns:a16="http://schemas.microsoft.com/office/drawing/2014/main" val="840447388"/>
                  </a:ext>
                </a:extLst>
              </a:tr>
              <a:tr h="919992">
                <a:tc>
                  <a:txBody>
                    <a:bodyPr/>
                    <a:lstStyle/>
                    <a:p>
                      <a:pPr algn="ctr"/>
                      <a:r>
                        <a:rPr lang="es-ES" dirty="0"/>
                        <a:t>1</a:t>
                      </a:r>
                      <a:endParaRPr lang="es-CO" dirty="0"/>
                    </a:p>
                  </a:txBody>
                  <a:tcPr/>
                </a:tc>
                <a:tc>
                  <a:txBody>
                    <a:bodyPr/>
                    <a:lstStyle/>
                    <a:p>
                      <a:r>
                        <a:rPr lang="es-ES" dirty="0"/>
                        <a:t>GABINETE CONTRA INCENDIO </a:t>
                      </a:r>
                      <a:endParaRPr lang="es-CO" dirty="0"/>
                    </a:p>
                  </a:txBody>
                  <a:tcPr/>
                </a:tc>
                <a:extLst>
                  <a:ext uri="{0D108BD9-81ED-4DB2-BD59-A6C34878D82A}">
                    <a16:rowId xmlns:a16="http://schemas.microsoft.com/office/drawing/2014/main" val="2626471781"/>
                  </a:ext>
                </a:extLst>
              </a:tr>
              <a:tr h="919992">
                <a:tc>
                  <a:txBody>
                    <a:bodyPr/>
                    <a:lstStyle/>
                    <a:p>
                      <a:pPr algn="ctr"/>
                      <a:r>
                        <a:rPr lang="es-ES" dirty="0"/>
                        <a:t>15</a:t>
                      </a:r>
                      <a:endParaRPr lang="es-CO" dirty="0"/>
                    </a:p>
                  </a:txBody>
                  <a:tcPr/>
                </a:tc>
                <a:tc>
                  <a:txBody>
                    <a:bodyPr/>
                    <a:lstStyle/>
                    <a:p>
                      <a:r>
                        <a:rPr lang="es-ES" dirty="0"/>
                        <a:t>EXTINTORES PARA DIFERENTES TIPOS DE FUEGO. </a:t>
                      </a:r>
                      <a:endParaRPr lang="es-CO" dirty="0"/>
                    </a:p>
                  </a:txBody>
                  <a:tcPr/>
                </a:tc>
                <a:extLst>
                  <a:ext uri="{0D108BD9-81ED-4DB2-BD59-A6C34878D82A}">
                    <a16:rowId xmlns:a16="http://schemas.microsoft.com/office/drawing/2014/main" val="2821922816"/>
                  </a:ext>
                </a:extLst>
              </a:tr>
            </a:tbl>
          </a:graphicData>
        </a:graphic>
      </p:graphicFrame>
    </p:spTree>
    <p:extLst>
      <p:ext uri="{BB962C8B-B14F-4D97-AF65-F5344CB8AC3E}">
        <p14:creationId xmlns:p14="http://schemas.microsoft.com/office/powerpoint/2010/main" val="122828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B5FFDC82-61D7-49C0-A287-C6E3BB8D4F0B}"/>
              </a:ext>
            </a:extLst>
          </p:cNvPr>
          <p:cNvPicPr>
            <a:picLocks noChangeAspect="1"/>
          </p:cNvPicPr>
          <p:nvPr/>
        </p:nvPicPr>
        <p:blipFill>
          <a:blip r:embed="rId2"/>
          <a:stretch>
            <a:fillRect/>
          </a:stretch>
        </p:blipFill>
        <p:spPr>
          <a:xfrm>
            <a:off x="2678653" y="744967"/>
            <a:ext cx="5743893" cy="5368066"/>
          </a:xfrm>
          <a:prstGeom prst="rect">
            <a:avLst/>
          </a:prstGeom>
          <a:ln w="76200">
            <a:solidFill>
              <a:schemeClr val="tx1">
                <a:lumMod val="85000"/>
                <a:lumOff val="15000"/>
              </a:schemeClr>
            </a:solidFill>
          </a:ln>
        </p:spPr>
      </p:pic>
      <p:pic>
        <p:nvPicPr>
          <p:cNvPr id="9" name="Imagen 8">
            <a:extLst>
              <a:ext uri="{FF2B5EF4-FFF2-40B4-BE49-F238E27FC236}">
                <a16:creationId xmlns:a16="http://schemas.microsoft.com/office/drawing/2014/main" id="{23866D99-F795-427A-AED9-34E514C797BA}"/>
              </a:ext>
            </a:extLst>
          </p:cNvPr>
          <p:cNvPicPr>
            <a:picLocks noChangeAspect="1"/>
          </p:cNvPicPr>
          <p:nvPr/>
        </p:nvPicPr>
        <p:blipFill>
          <a:blip r:embed="rId3"/>
          <a:stretch>
            <a:fillRect/>
          </a:stretch>
        </p:blipFill>
        <p:spPr>
          <a:xfrm>
            <a:off x="8897656" y="6031770"/>
            <a:ext cx="2033215" cy="498122"/>
          </a:xfrm>
          <a:prstGeom prst="rect">
            <a:avLst/>
          </a:prstGeom>
        </p:spPr>
      </p:pic>
    </p:spTree>
    <p:extLst>
      <p:ext uri="{BB962C8B-B14F-4D97-AF65-F5344CB8AC3E}">
        <p14:creationId xmlns:p14="http://schemas.microsoft.com/office/powerpoint/2010/main" val="3429466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23866D99-F795-427A-AED9-34E514C797BA}"/>
              </a:ext>
            </a:extLst>
          </p:cNvPr>
          <p:cNvPicPr>
            <a:picLocks noChangeAspect="1"/>
          </p:cNvPicPr>
          <p:nvPr/>
        </p:nvPicPr>
        <p:blipFill>
          <a:blip r:embed="rId2"/>
          <a:stretch>
            <a:fillRect/>
          </a:stretch>
        </p:blipFill>
        <p:spPr>
          <a:xfrm>
            <a:off x="9602331" y="5880768"/>
            <a:ext cx="2033215" cy="498122"/>
          </a:xfrm>
          <a:prstGeom prst="rect">
            <a:avLst/>
          </a:prstGeom>
        </p:spPr>
      </p:pic>
      <p:pic>
        <p:nvPicPr>
          <p:cNvPr id="2" name="Imagen 1">
            <a:extLst>
              <a:ext uri="{FF2B5EF4-FFF2-40B4-BE49-F238E27FC236}">
                <a16:creationId xmlns:a16="http://schemas.microsoft.com/office/drawing/2014/main" id="{2BEBF681-5A77-E1A0-7ADC-4FBCDC5FB7F7}"/>
              </a:ext>
            </a:extLst>
          </p:cNvPr>
          <p:cNvPicPr>
            <a:picLocks noChangeAspect="1"/>
          </p:cNvPicPr>
          <p:nvPr/>
        </p:nvPicPr>
        <p:blipFill>
          <a:blip r:embed="rId3"/>
          <a:stretch>
            <a:fillRect/>
          </a:stretch>
        </p:blipFill>
        <p:spPr>
          <a:xfrm>
            <a:off x="1181678" y="377973"/>
            <a:ext cx="7845364" cy="6102053"/>
          </a:xfrm>
          <a:prstGeom prst="rect">
            <a:avLst/>
          </a:prstGeom>
        </p:spPr>
      </p:pic>
    </p:spTree>
    <p:extLst>
      <p:ext uri="{BB962C8B-B14F-4D97-AF65-F5344CB8AC3E}">
        <p14:creationId xmlns:p14="http://schemas.microsoft.com/office/powerpoint/2010/main" val="2421216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1022D15F-3392-4803-A7F9-DCCEC925F23F}"/>
              </a:ext>
            </a:extLst>
          </p:cNvPr>
          <p:cNvPicPr>
            <a:picLocks noGrp="1" noChangeAspect="1"/>
          </p:cNvPicPr>
          <p:nvPr>
            <p:ph idx="1"/>
          </p:nvPr>
        </p:nvPicPr>
        <p:blipFill>
          <a:blip r:embed="rId2"/>
          <a:stretch>
            <a:fillRect/>
          </a:stretch>
        </p:blipFill>
        <p:spPr>
          <a:xfrm>
            <a:off x="2510444" y="615142"/>
            <a:ext cx="5685905" cy="5825895"/>
          </a:xfrm>
          <a:prstGeom prst="rect">
            <a:avLst/>
          </a:prstGeom>
        </p:spPr>
      </p:pic>
      <p:pic>
        <p:nvPicPr>
          <p:cNvPr id="5" name="Imagen 4">
            <a:extLst>
              <a:ext uri="{FF2B5EF4-FFF2-40B4-BE49-F238E27FC236}">
                <a16:creationId xmlns:a16="http://schemas.microsoft.com/office/drawing/2014/main" id="{0596A05D-FBA8-4BC7-8705-15A6D1DCB69D}"/>
              </a:ext>
            </a:extLst>
          </p:cNvPr>
          <p:cNvPicPr>
            <a:picLocks noChangeAspect="1"/>
          </p:cNvPicPr>
          <p:nvPr/>
        </p:nvPicPr>
        <p:blipFill>
          <a:blip r:embed="rId3"/>
          <a:stretch>
            <a:fillRect/>
          </a:stretch>
        </p:blipFill>
        <p:spPr>
          <a:xfrm>
            <a:off x="8897656" y="6031770"/>
            <a:ext cx="2033215" cy="498122"/>
          </a:xfrm>
          <a:prstGeom prst="rect">
            <a:avLst/>
          </a:prstGeom>
        </p:spPr>
      </p:pic>
    </p:spTree>
    <p:extLst>
      <p:ext uri="{BB962C8B-B14F-4D97-AF65-F5344CB8AC3E}">
        <p14:creationId xmlns:p14="http://schemas.microsoft.com/office/powerpoint/2010/main" val="2235703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1F6F0E-55D0-4FC4-A4D4-AD36D2C28A84}"/>
              </a:ext>
            </a:extLst>
          </p:cNvPr>
          <p:cNvSpPr>
            <a:spLocks noGrp="1"/>
          </p:cNvSpPr>
          <p:nvPr>
            <p:ph type="title"/>
          </p:nvPr>
        </p:nvSpPr>
        <p:spPr/>
        <p:txBody>
          <a:bodyPr/>
          <a:lstStyle/>
          <a:p>
            <a:pPr algn="ctr"/>
            <a:r>
              <a:rPr lang="es-ES" b="1" dirty="0"/>
              <a:t>REPORTE ANTE EMERGENCIAS</a:t>
            </a:r>
            <a:endParaRPr lang="es-CO" b="1" dirty="0"/>
          </a:p>
        </p:txBody>
      </p:sp>
      <p:sp>
        <p:nvSpPr>
          <p:cNvPr id="3" name="Marcador de contenido 2">
            <a:extLst>
              <a:ext uri="{FF2B5EF4-FFF2-40B4-BE49-F238E27FC236}">
                <a16:creationId xmlns:a16="http://schemas.microsoft.com/office/drawing/2014/main" id="{400314BB-6AE7-41D0-9C77-4D42378534BF}"/>
              </a:ext>
            </a:extLst>
          </p:cNvPr>
          <p:cNvSpPr>
            <a:spLocks noGrp="1"/>
          </p:cNvSpPr>
          <p:nvPr>
            <p:ph idx="1"/>
          </p:nvPr>
        </p:nvSpPr>
        <p:spPr>
          <a:xfrm>
            <a:off x="677333" y="1629295"/>
            <a:ext cx="10179089" cy="4738254"/>
          </a:xfrm>
        </p:spPr>
        <p:txBody>
          <a:bodyPr>
            <a:normAutofit lnSpcReduction="10000"/>
          </a:bodyPr>
          <a:lstStyle/>
          <a:p>
            <a:pPr algn="just"/>
            <a:r>
              <a:rPr lang="es-ES" sz="3200" b="1" dirty="0">
                <a:latin typeface="Arial" panose="020B0604020202020204" pitchFamily="34" charset="0"/>
                <a:cs typeface="Arial" panose="020B0604020202020204" pitchFamily="34" charset="0"/>
              </a:rPr>
              <a:t>Líder de la Brigada : </a:t>
            </a:r>
            <a:r>
              <a:rPr lang="es-ES" sz="3200" dirty="0">
                <a:latin typeface="Arial" panose="020B0604020202020204" pitchFamily="34" charset="0"/>
                <a:cs typeface="Arial" panose="020B0604020202020204" pitchFamily="34" charset="0"/>
              </a:rPr>
              <a:t>Jesús Alberto Montealegre  - Profesional de Seguridad y Salud en el Trabajo, quien tomará la decisión de evacuar las instalaciones de la Entidad, previa inspección de la situación de emergencia.</a:t>
            </a:r>
            <a:r>
              <a:rPr lang="es-ES" sz="3200" dirty="0">
                <a:effectLst/>
                <a:latin typeface="Arial" panose="020B0604020202020204" pitchFamily="34" charset="0"/>
                <a:ea typeface="Times New Roman" panose="02020603050405020304" pitchFamily="18" charset="0"/>
                <a:cs typeface="Arial" panose="020B0604020202020204" pitchFamily="34" charset="0"/>
              </a:rPr>
              <a:t> Una vez detectado el siniestro y analizadas las posibles consecuencias sobre personas o bienes, se procederá a dar la orden de activación del sistema de alarma e iniciar la atención de la emergencia según los protocolos establecidos para estos eventos. </a:t>
            </a:r>
            <a:endParaRPr lang="es-CO" sz="3200" dirty="0">
              <a:effectLst/>
              <a:latin typeface="Arial" panose="020B0604020202020204" pitchFamily="34" charset="0"/>
              <a:ea typeface="Times New Roman" panose="02020603050405020304" pitchFamily="18" charset="0"/>
              <a:cs typeface="Arial" panose="020B0604020202020204" pitchFamily="34" charset="0"/>
            </a:endParaRPr>
          </a:p>
          <a:p>
            <a:endParaRPr lang="es-CO" dirty="0"/>
          </a:p>
        </p:txBody>
      </p:sp>
      <p:pic>
        <p:nvPicPr>
          <p:cNvPr id="4" name="Imagen 3">
            <a:extLst>
              <a:ext uri="{FF2B5EF4-FFF2-40B4-BE49-F238E27FC236}">
                <a16:creationId xmlns:a16="http://schemas.microsoft.com/office/drawing/2014/main" id="{DA8BCB75-835E-F3C6-E095-74EF68266E29}"/>
              </a:ext>
            </a:extLst>
          </p:cNvPr>
          <p:cNvPicPr>
            <a:picLocks noChangeAspect="1"/>
          </p:cNvPicPr>
          <p:nvPr/>
        </p:nvPicPr>
        <p:blipFill>
          <a:blip r:embed="rId2"/>
          <a:stretch>
            <a:fillRect/>
          </a:stretch>
        </p:blipFill>
        <p:spPr>
          <a:xfrm>
            <a:off x="9274002" y="5939020"/>
            <a:ext cx="2030144" cy="499915"/>
          </a:xfrm>
          <a:prstGeom prst="rect">
            <a:avLst/>
          </a:prstGeom>
        </p:spPr>
      </p:pic>
    </p:spTree>
    <p:extLst>
      <p:ext uri="{BB962C8B-B14F-4D97-AF65-F5344CB8AC3E}">
        <p14:creationId xmlns:p14="http://schemas.microsoft.com/office/powerpoint/2010/main" val="3590258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1F6F0E-55D0-4FC4-A4D4-AD36D2C28A84}"/>
              </a:ext>
            </a:extLst>
          </p:cNvPr>
          <p:cNvSpPr>
            <a:spLocks noGrp="1"/>
          </p:cNvSpPr>
          <p:nvPr>
            <p:ph type="title"/>
          </p:nvPr>
        </p:nvSpPr>
        <p:spPr>
          <a:xfrm>
            <a:off x="677334" y="609600"/>
            <a:ext cx="8596668" cy="766194"/>
          </a:xfrm>
        </p:spPr>
        <p:txBody>
          <a:bodyPr/>
          <a:lstStyle/>
          <a:p>
            <a:pPr algn="ctr"/>
            <a:r>
              <a:rPr lang="es-ES" b="1" dirty="0"/>
              <a:t>COMUNICACIÒN EXTERNA:</a:t>
            </a:r>
            <a:endParaRPr lang="es-CO" b="1" dirty="0"/>
          </a:p>
        </p:txBody>
      </p:sp>
      <p:sp>
        <p:nvSpPr>
          <p:cNvPr id="3" name="Marcador de contenido 2">
            <a:extLst>
              <a:ext uri="{FF2B5EF4-FFF2-40B4-BE49-F238E27FC236}">
                <a16:creationId xmlns:a16="http://schemas.microsoft.com/office/drawing/2014/main" id="{400314BB-6AE7-41D0-9C77-4D42378534BF}"/>
              </a:ext>
            </a:extLst>
          </p:cNvPr>
          <p:cNvSpPr>
            <a:spLocks noGrp="1"/>
          </p:cNvSpPr>
          <p:nvPr>
            <p:ph idx="1"/>
          </p:nvPr>
        </p:nvSpPr>
        <p:spPr>
          <a:xfrm>
            <a:off x="677333" y="1375794"/>
            <a:ext cx="10179089" cy="4991755"/>
          </a:xfrm>
        </p:spPr>
        <p:txBody>
          <a:bodyPr>
            <a:normAutofit fontScale="92500"/>
          </a:bodyPr>
          <a:lstStyle/>
          <a:p>
            <a:pPr algn="just"/>
            <a:r>
              <a:rPr lang="es-ES" sz="4000" dirty="0">
                <a:latin typeface="Arial" panose="020B0604020202020204" pitchFamily="34" charset="0"/>
                <a:cs typeface="Arial" panose="020B0604020202020204" pitchFamily="34" charset="0"/>
              </a:rPr>
              <a:t>Será la persona encargada de realizar el llamado a los organismos de emergencia, como bomberos, defensa civil, ambulancias, policía, entre otros, quien cuenta con el directorio actualizado para casos de emergencia. ( Líder de la Brigada – Auxiliar Administrativo de Gerencia – Profesional Especializado Unidad Administrativa).   </a:t>
            </a:r>
            <a:endParaRPr lang="es-CO" sz="4000" dirty="0">
              <a:effectLst/>
              <a:latin typeface="Arial" panose="020B0604020202020204" pitchFamily="34" charset="0"/>
              <a:ea typeface="Times New Roman" panose="02020603050405020304" pitchFamily="18" charset="0"/>
              <a:cs typeface="Arial" panose="020B0604020202020204" pitchFamily="34" charset="0"/>
            </a:endParaRPr>
          </a:p>
          <a:p>
            <a:endParaRPr lang="es-CO" dirty="0"/>
          </a:p>
        </p:txBody>
      </p:sp>
      <p:pic>
        <p:nvPicPr>
          <p:cNvPr id="4" name="Imagen 3">
            <a:extLst>
              <a:ext uri="{FF2B5EF4-FFF2-40B4-BE49-F238E27FC236}">
                <a16:creationId xmlns:a16="http://schemas.microsoft.com/office/drawing/2014/main" id="{CB918FFD-D411-B594-C062-9BAB6C2AE349}"/>
              </a:ext>
            </a:extLst>
          </p:cNvPr>
          <p:cNvPicPr>
            <a:picLocks noChangeAspect="1"/>
          </p:cNvPicPr>
          <p:nvPr/>
        </p:nvPicPr>
        <p:blipFill>
          <a:blip r:embed="rId2"/>
          <a:stretch>
            <a:fillRect/>
          </a:stretch>
        </p:blipFill>
        <p:spPr>
          <a:xfrm>
            <a:off x="9540450" y="5867634"/>
            <a:ext cx="2030144" cy="499915"/>
          </a:xfrm>
          <a:prstGeom prst="rect">
            <a:avLst/>
          </a:prstGeom>
        </p:spPr>
      </p:pic>
    </p:spTree>
    <p:extLst>
      <p:ext uri="{BB962C8B-B14F-4D97-AF65-F5344CB8AC3E}">
        <p14:creationId xmlns:p14="http://schemas.microsoft.com/office/powerpoint/2010/main" val="142575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1F6F0E-55D0-4FC4-A4D4-AD36D2C28A84}"/>
              </a:ext>
            </a:extLst>
          </p:cNvPr>
          <p:cNvSpPr>
            <a:spLocks noGrp="1"/>
          </p:cNvSpPr>
          <p:nvPr>
            <p:ph type="title"/>
          </p:nvPr>
        </p:nvSpPr>
        <p:spPr/>
        <p:txBody>
          <a:bodyPr/>
          <a:lstStyle/>
          <a:p>
            <a:r>
              <a:rPr lang="es-ES" b="1" dirty="0"/>
              <a:t>ALARMA DE EMERGENCIA : </a:t>
            </a:r>
            <a:endParaRPr lang="es-CO" b="1" dirty="0"/>
          </a:p>
        </p:txBody>
      </p:sp>
      <p:sp>
        <p:nvSpPr>
          <p:cNvPr id="3" name="Marcador de contenido 2">
            <a:extLst>
              <a:ext uri="{FF2B5EF4-FFF2-40B4-BE49-F238E27FC236}">
                <a16:creationId xmlns:a16="http://schemas.microsoft.com/office/drawing/2014/main" id="{400314BB-6AE7-41D0-9C77-4D42378534BF}"/>
              </a:ext>
            </a:extLst>
          </p:cNvPr>
          <p:cNvSpPr>
            <a:spLocks noGrp="1"/>
          </p:cNvSpPr>
          <p:nvPr>
            <p:ph idx="1"/>
          </p:nvPr>
        </p:nvSpPr>
        <p:spPr>
          <a:xfrm>
            <a:off x="677333" y="1463040"/>
            <a:ext cx="10644602" cy="4904204"/>
          </a:xfrm>
        </p:spPr>
        <p:txBody>
          <a:bodyPr>
            <a:normAutofit/>
          </a:bodyPr>
          <a:lstStyle/>
          <a:p>
            <a:pPr algn="l">
              <a:lnSpc>
                <a:spcPct val="150000"/>
              </a:lnSpc>
              <a:spcAft>
                <a:spcPts val="1200"/>
              </a:spcAft>
              <a:tabLst>
                <a:tab pos="1162050" algn="l"/>
              </a:tabLst>
            </a:pPr>
            <a:r>
              <a:rPr lang="es-CO" sz="3000" b="1" dirty="0">
                <a:effectLst/>
                <a:latin typeface="Arial" panose="020B0604020202020204" pitchFamily="34" charset="0"/>
                <a:ea typeface="Calibri" panose="020F0502020204030204" pitchFamily="34" charset="0"/>
              </a:rPr>
              <a:t>Es el mecanismo que permite informar oportunamente a todas las personas  la activación de los planes de respuesta.</a:t>
            </a:r>
          </a:p>
          <a:p>
            <a:pPr algn="l">
              <a:lnSpc>
                <a:spcPct val="150000"/>
              </a:lnSpc>
              <a:spcAft>
                <a:spcPts val="1200"/>
              </a:spcAft>
              <a:tabLst>
                <a:tab pos="1162050" algn="l"/>
              </a:tabLst>
            </a:pPr>
            <a:r>
              <a:rPr lang="es-CO" sz="3000" b="1" dirty="0">
                <a:effectLst/>
                <a:latin typeface="Arial" panose="020B0604020202020204" pitchFamily="34" charset="0"/>
                <a:ea typeface="Calibri" panose="020F0502020204030204" pitchFamily="34" charset="0"/>
              </a:rPr>
              <a:t>El sistema de alarma en caso de emergencia en la  LOTERIA DEL TOLIMA  es mediante Pito, Voz a Voz, Sirena de Megáfono</a:t>
            </a:r>
          </a:p>
          <a:p>
            <a:endParaRPr lang="es-CO" dirty="0"/>
          </a:p>
        </p:txBody>
      </p:sp>
      <p:pic>
        <p:nvPicPr>
          <p:cNvPr id="4" name="Imagen 3">
            <a:extLst>
              <a:ext uri="{FF2B5EF4-FFF2-40B4-BE49-F238E27FC236}">
                <a16:creationId xmlns:a16="http://schemas.microsoft.com/office/drawing/2014/main" id="{4FCF611F-510D-1565-C243-268723BD8954}"/>
              </a:ext>
            </a:extLst>
          </p:cNvPr>
          <p:cNvPicPr>
            <a:picLocks noChangeAspect="1"/>
          </p:cNvPicPr>
          <p:nvPr/>
        </p:nvPicPr>
        <p:blipFill>
          <a:blip r:embed="rId2"/>
          <a:stretch>
            <a:fillRect/>
          </a:stretch>
        </p:blipFill>
        <p:spPr>
          <a:xfrm>
            <a:off x="9484523" y="6090022"/>
            <a:ext cx="2030144" cy="499915"/>
          </a:xfrm>
          <a:prstGeom prst="rect">
            <a:avLst/>
          </a:prstGeom>
        </p:spPr>
      </p:pic>
    </p:spTree>
    <p:extLst>
      <p:ext uri="{BB962C8B-B14F-4D97-AF65-F5344CB8AC3E}">
        <p14:creationId xmlns:p14="http://schemas.microsoft.com/office/powerpoint/2010/main" val="146300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1F6F0E-55D0-4FC4-A4D4-AD36D2C28A84}"/>
              </a:ext>
            </a:extLst>
          </p:cNvPr>
          <p:cNvSpPr>
            <a:spLocks noGrp="1"/>
          </p:cNvSpPr>
          <p:nvPr>
            <p:ph type="title"/>
          </p:nvPr>
        </p:nvSpPr>
        <p:spPr>
          <a:xfrm>
            <a:off x="677334" y="609600"/>
            <a:ext cx="8596668" cy="808139"/>
          </a:xfrm>
        </p:spPr>
        <p:txBody>
          <a:bodyPr/>
          <a:lstStyle/>
          <a:p>
            <a:r>
              <a:rPr lang="es-ES" b="1" dirty="0"/>
              <a:t>ALARMA DE EMERGENCIA : </a:t>
            </a:r>
            <a:endParaRPr lang="es-CO" b="1" dirty="0"/>
          </a:p>
        </p:txBody>
      </p:sp>
      <p:graphicFrame>
        <p:nvGraphicFramePr>
          <p:cNvPr id="7" name="Tabla 7">
            <a:extLst>
              <a:ext uri="{FF2B5EF4-FFF2-40B4-BE49-F238E27FC236}">
                <a16:creationId xmlns:a16="http://schemas.microsoft.com/office/drawing/2014/main" id="{05E218FE-560B-41E5-A7CF-E0DA649FE672}"/>
              </a:ext>
            </a:extLst>
          </p:cNvPr>
          <p:cNvGraphicFramePr>
            <a:graphicFrameLocks noGrp="1"/>
          </p:cNvGraphicFramePr>
          <p:nvPr>
            <p:ph idx="1"/>
            <p:extLst>
              <p:ext uri="{D42A27DB-BD31-4B8C-83A1-F6EECF244321}">
                <p14:modId xmlns:p14="http://schemas.microsoft.com/office/powerpoint/2010/main" val="2938568851"/>
              </p:ext>
            </p:extLst>
          </p:nvPr>
        </p:nvGraphicFramePr>
        <p:xfrm>
          <a:off x="677863" y="1417739"/>
          <a:ext cx="9917432" cy="5154400"/>
        </p:xfrm>
        <a:graphic>
          <a:graphicData uri="http://schemas.openxmlformats.org/drawingml/2006/table">
            <a:tbl>
              <a:tblPr firstRow="1" bandRow="1">
                <a:tableStyleId>{5C22544A-7EE6-4342-B048-85BDC9FD1C3A}</a:tableStyleId>
              </a:tblPr>
              <a:tblGrid>
                <a:gridCol w="4958716">
                  <a:extLst>
                    <a:ext uri="{9D8B030D-6E8A-4147-A177-3AD203B41FA5}">
                      <a16:colId xmlns:a16="http://schemas.microsoft.com/office/drawing/2014/main" val="2402436873"/>
                    </a:ext>
                  </a:extLst>
                </a:gridCol>
                <a:gridCol w="4958716">
                  <a:extLst>
                    <a:ext uri="{9D8B030D-6E8A-4147-A177-3AD203B41FA5}">
                      <a16:colId xmlns:a16="http://schemas.microsoft.com/office/drawing/2014/main" val="2102677370"/>
                    </a:ext>
                  </a:extLst>
                </a:gridCol>
              </a:tblGrid>
              <a:tr h="1059326">
                <a:tc>
                  <a:txBody>
                    <a:bodyPr/>
                    <a:lstStyle/>
                    <a:p>
                      <a:pPr algn="ctr"/>
                      <a:r>
                        <a:rPr lang="es-ES" sz="3600" dirty="0"/>
                        <a:t>EVENTO </a:t>
                      </a:r>
                    </a:p>
                    <a:p>
                      <a:pPr algn="ctr"/>
                      <a:endParaRPr lang="es-CO" sz="3600" dirty="0"/>
                    </a:p>
                  </a:txBody>
                  <a:tcPr/>
                </a:tc>
                <a:tc>
                  <a:txBody>
                    <a:bodyPr/>
                    <a:lstStyle/>
                    <a:p>
                      <a:pPr algn="ctr"/>
                      <a:r>
                        <a:rPr lang="es-ES" sz="3600" dirty="0"/>
                        <a:t>CODIGO </a:t>
                      </a:r>
                      <a:endParaRPr lang="es-CO" sz="3600" dirty="0"/>
                    </a:p>
                  </a:txBody>
                  <a:tcPr/>
                </a:tc>
                <a:extLst>
                  <a:ext uri="{0D108BD9-81ED-4DB2-BD59-A6C34878D82A}">
                    <a16:rowId xmlns:a16="http://schemas.microsoft.com/office/drawing/2014/main" val="605937404"/>
                  </a:ext>
                </a:extLst>
              </a:tr>
              <a:tr h="2363111">
                <a:tc>
                  <a:txBody>
                    <a:bodyPr/>
                    <a:lstStyle/>
                    <a:p>
                      <a:pPr algn="ctr"/>
                      <a:r>
                        <a:rPr lang="es-ES" sz="3600" dirty="0"/>
                        <a:t>Alerta </a:t>
                      </a:r>
                    </a:p>
                    <a:p>
                      <a:pPr algn="ctr"/>
                      <a:endParaRPr lang="es-CO" sz="3600" dirty="0"/>
                    </a:p>
                  </a:txBody>
                  <a:tcPr/>
                </a:tc>
                <a:tc>
                  <a:txBody>
                    <a:bodyPr/>
                    <a:lstStyle/>
                    <a:p>
                      <a:pPr algn="just"/>
                      <a:r>
                        <a:rPr lang="es-ES" sz="2800" dirty="0"/>
                        <a:t>1 sonido corto – voz a voz, un pitazo, se enciende alarma de megáfono por unos segundos y se dictará alerta de emergencia </a:t>
                      </a:r>
                      <a:endParaRPr lang="es-CO" sz="2800" dirty="0"/>
                    </a:p>
                  </a:txBody>
                  <a:tcPr/>
                </a:tc>
                <a:extLst>
                  <a:ext uri="{0D108BD9-81ED-4DB2-BD59-A6C34878D82A}">
                    <a16:rowId xmlns:a16="http://schemas.microsoft.com/office/drawing/2014/main" val="1620699117"/>
                  </a:ext>
                </a:extLst>
              </a:tr>
              <a:tr h="1602569">
                <a:tc>
                  <a:txBody>
                    <a:bodyPr/>
                    <a:lstStyle/>
                    <a:p>
                      <a:pPr algn="ctr"/>
                      <a:r>
                        <a:rPr lang="es-ES" sz="3600" dirty="0"/>
                        <a:t>Evacuación </a:t>
                      </a:r>
                    </a:p>
                    <a:p>
                      <a:pPr algn="ctr"/>
                      <a:endParaRPr lang="es-CO" sz="3600" dirty="0"/>
                    </a:p>
                  </a:txBody>
                  <a:tcPr/>
                </a:tc>
                <a:tc>
                  <a:txBody>
                    <a:bodyPr/>
                    <a:lstStyle/>
                    <a:p>
                      <a:pPr algn="just"/>
                      <a:r>
                        <a:rPr lang="es-ES" sz="2800" dirty="0"/>
                        <a:t>1 sonido continuo Pito Alarma de megáfono, voz a voz orden de evacuación.</a:t>
                      </a:r>
                      <a:endParaRPr lang="es-CO" sz="2800" dirty="0"/>
                    </a:p>
                  </a:txBody>
                  <a:tcPr/>
                </a:tc>
                <a:extLst>
                  <a:ext uri="{0D108BD9-81ED-4DB2-BD59-A6C34878D82A}">
                    <a16:rowId xmlns:a16="http://schemas.microsoft.com/office/drawing/2014/main" val="771594320"/>
                  </a:ext>
                </a:extLst>
              </a:tr>
            </a:tbl>
          </a:graphicData>
        </a:graphic>
      </p:graphicFrame>
      <p:pic>
        <p:nvPicPr>
          <p:cNvPr id="3" name="Imagen 2">
            <a:extLst>
              <a:ext uri="{FF2B5EF4-FFF2-40B4-BE49-F238E27FC236}">
                <a16:creationId xmlns:a16="http://schemas.microsoft.com/office/drawing/2014/main" id="{EE6B29C5-BF25-2023-7D73-8BFDCAB75761}"/>
              </a:ext>
            </a:extLst>
          </p:cNvPr>
          <p:cNvPicPr>
            <a:picLocks noChangeAspect="1"/>
          </p:cNvPicPr>
          <p:nvPr/>
        </p:nvPicPr>
        <p:blipFill>
          <a:blip r:embed="rId2"/>
          <a:stretch>
            <a:fillRect/>
          </a:stretch>
        </p:blipFill>
        <p:spPr>
          <a:xfrm>
            <a:off x="9580223" y="419064"/>
            <a:ext cx="2030144" cy="499915"/>
          </a:xfrm>
          <a:prstGeom prst="rect">
            <a:avLst/>
          </a:prstGeom>
        </p:spPr>
      </p:pic>
    </p:spTree>
    <p:extLst>
      <p:ext uri="{BB962C8B-B14F-4D97-AF65-F5344CB8AC3E}">
        <p14:creationId xmlns:p14="http://schemas.microsoft.com/office/powerpoint/2010/main" val="3940949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C2A03-6782-481C-805D-BCAB438A869E}"/>
              </a:ext>
            </a:extLst>
          </p:cNvPr>
          <p:cNvSpPr>
            <a:spLocks noGrp="1"/>
          </p:cNvSpPr>
          <p:nvPr>
            <p:ph type="title"/>
          </p:nvPr>
        </p:nvSpPr>
        <p:spPr/>
        <p:txBody>
          <a:bodyPr/>
          <a:lstStyle/>
          <a:p>
            <a:r>
              <a:rPr lang="es-ES" b="1" dirty="0"/>
              <a:t>ALARMA DE EMERGENCIA : </a:t>
            </a:r>
            <a:endParaRPr lang="es-CO" dirty="0"/>
          </a:p>
        </p:txBody>
      </p:sp>
      <p:sp>
        <p:nvSpPr>
          <p:cNvPr id="3" name="Marcador de contenido 2">
            <a:extLst>
              <a:ext uri="{FF2B5EF4-FFF2-40B4-BE49-F238E27FC236}">
                <a16:creationId xmlns:a16="http://schemas.microsoft.com/office/drawing/2014/main" id="{6D7020C7-192D-430B-B936-8E7EFBAB857E}"/>
              </a:ext>
            </a:extLst>
          </p:cNvPr>
          <p:cNvSpPr>
            <a:spLocks noGrp="1"/>
          </p:cNvSpPr>
          <p:nvPr>
            <p:ph idx="1"/>
          </p:nvPr>
        </p:nvSpPr>
        <p:spPr>
          <a:xfrm>
            <a:off x="677333" y="1413164"/>
            <a:ext cx="10378593" cy="5153891"/>
          </a:xfrm>
        </p:spPr>
        <p:txBody>
          <a:bodyPr>
            <a:noAutofit/>
          </a:bodyPr>
          <a:lstStyle/>
          <a:p>
            <a:pPr algn="l">
              <a:lnSpc>
                <a:spcPct val="150000"/>
              </a:lnSpc>
              <a:spcAft>
                <a:spcPts val="1200"/>
              </a:spcAft>
              <a:tabLst>
                <a:tab pos="1162050" algn="l"/>
              </a:tabLst>
            </a:pPr>
            <a:r>
              <a:rPr lang="es-CO" sz="3200" b="1" dirty="0">
                <a:effectLst/>
                <a:latin typeface="Arial" panose="020B0604020202020204" pitchFamily="34" charset="0"/>
                <a:ea typeface="Calibri" panose="020F0502020204030204" pitchFamily="34" charset="0"/>
              </a:rPr>
              <a:t>Se debe dar la alarma únicamente en las siguientes situaciones: </a:t>
            </a:r>
          </a:p>
          <a:p>
            <a:pPr marL="342900" lvl="0" indent="-342900" algn="l">
              <a:lnSpc>
                <a:spcPct val="150000"/>
              </a:lnSpc>
              <a:spcAft>
                <a:spcPts val="1200"/>
              </a:spcAft>
              <a:buFont typeface="+mj-lt"/>
              <a:buAutoNum type="arabicPeriod"/>
              <a:tabLst>
                <a:tab pos="1162050" algn="l"/>
              </a:tabLst>
            </a:pPr>
            <a:r>
              <a:rPr lang="es-CO" sz="3200" b="1" dirty="0">
                <a:effectLst/>
                <a:latin typeface="Arial" panose="020B0604020202020204" pitchFamily="34" charset="0"/>
                <a:ea typeface="Calibri" panose="020F0502020204030204" pitchFamily="34" charset="0"/>
              </a:rPr>
              <a:t>Cuando se detecte un incendio en </a:t>
            </a:r>
            <a:r>
              <a:rPr lang="es-CO" sz="3200" b="1" dirty="0">
                <a:latin typeface="Arial" panose="020B0604020202020204" pitchFamily="34" charset="0"/>
                <a:ea typeface="Calibri" panose="020F0502020204030204" pitchFamily="34" charset="0"/>
              </a:rPr>
              <a:t>las instalaciones.  </a:t>
            </a:r>
            <a:endParaRPr lang="es-CO" sz="3200" b="1" dirty="0">
              <a:effectLst/>
              <a:latin typeface="Arial" panose="020B0604020202020204" pitchFamily="34" charset="0"/>
              <a:ea typeface="Calibri" panose="020F0502020204030204" pitchFamily="34" charset="0"/>
            </a:endParaRPr>
          </a:p>
          <a:p>
            <a:pPr marL="342900" lvl="0" indent="-342900" algn="l">
              <a:lnSpc>
                <a:spcPct val="150000"/>
              </a:lnSpc>
              <a:spcAft>
                <a:spcPts val="1200"/>
              </a:spcAft>
              <a:buFont typeface="+mj-lt"/>
              <a:buAutoNum type="arabicPeriod"/>
              <a:tabLst>
                <a:tab pos="1162050" algn="l"/>
              </a:tabLst>
            </a:pPr>
            <a:r>
              <a:rPr lang="es-CO" sz="3200" b="1" dirty="0">
                <a:effectLst/>
                <a:latin typeface="Arial" panose="020B0604020202020204" pitchFamily="34" charset="0"/>
                <a:ea typeface="Calibri" panose="020F0502020204030204" pitchFamily="34" charset="0"/>
              </a:rPr>
              <a:t>Cuando se observe la presencia de humo en grandes proporciones dentro de la edificación. </a:t>
            </a:r>
          </a:p>
        </p:txBody>
      </p:sp>
      <p:pic>
        <p:nvPicPr>
          <p:cNvPr id="4" name="Imagen 3">
            <a:extLst>
              <a:ext uri="{FF2B5EF4-FFF2-40B4-BE49-F238E27FC236}">
                <a16:creationId xmlns:a16="http://schemas.microsoft.com/office/drawing/2014/main" id="{A041A50B-9259-269A-575A-7A9CF0BC4161}"/>
              </a:ext>
            </a:extLst>
          </p:cNvPr>
          <p:cNvPicPr>
            <a:picLocks noChangeAspect="1"/>
          </p:cNvPicPr>
          <p:nvPr/>
        </p:nvPicPr>
        <p:blipFill>
          <a:blip r:embed="rId2"/>
          <a:stretch>
            <a:fillRect/>
          </a:stretch>
        </p:blipFill>
        <p:spPr>
          <a:xfrm>
            <a:off x="9627134" y="511467"/>
            <a:ext cx="2030144" cy="499915"/>
          </a:xfrm>
          <a:prstGeom prst="rect">
            <a:avLst/>
          </a:prstGeom>
        </p:spPr>
      </p:pic>
    </p:spTree>
    <p:extLst>
      <p:ext uri="{BB962C8B-B14F-4D97-AF65-F5344CB8AC3E}">
        <p14:creationId xmlns:p14="http://schemas.microsoft.com/office/powerpoint/2010/main" val="4036178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C2A03-6782-481C-805D-BCAB438A869E}"/>
              </a:ext>
            </a:extLst>
          </p:cNvPr>
          <p:cNvSpPr>
            <a:spLocks noGrp="1"/>
          </p:cNvSpPr>
          <p:nvPr>
            <p:ph type="title"/>
          </p:nvPr>
        </p:nvSpPr>
        <p:spPr/>
        <p:txBody>
          <a:bodyPr/>
          <a:lstStyle/>
          <a:p>
            <a:r>
              <a:rPr lang="es-ES" b="1" dirty="0"/>
              <a:t>ALARMA DE EMERGENCIA : </a:t>
            </a:r>
            <a:endParaRPr lang="es-CO" dirty="0"/>
          </a:p>
        </p:txBody>
      </p:sp>
      <p:sp>
        <p:nvSpPr>
          <p:cNvPr id="3" name="Marcador de contenido 2">
            <a:extLst>
              <a:ext uri="{FF2B5EF4-FFF2-40B4-BE49-F238E27FC236}">
                <a16:creationId xmlns:a16="http://schemas.microsoft.com/office/drawing/2014/main" id="{6D7020C7-192D-430B-B936-8E7EFBAB857E}"/>
              </a:ext>
            </a:extLst>
          </p:cNvPr>
          <p:cNvSpPr>
            <a:spLocks noGrp="1"/>
          </p:cNvSpPr>
          <p:nvPr>
            <p:ph idx="1"/>
          </p:nvPr>
        </p:nvSpPr>
        <p:spPr>
          <a:xfrm>
            <a:off x="677333" y="1413164"/>
            <a:ext cx="10378593" cy="5153891"/>
          </a:xfrm>
        </p:spPr>
        <p:txBody>
          <a:bodyPr>
            <a:noAutofit/>
          </a:bodyPr>
          <a:lstStyle/>
          <a:p>
            <a:pPr marL="0" lvl="0" indent="0" algn="just">
              <a:lnSpc>
                <a:spcPct val="150000"/>
              </a:lnSpc>
              <a:spcAft>
                <a:spcPts val="1200"/>
              </a:spcAft>
              <a:buNone/>
              <a:tabLst>
                <a:tab pos="1162050" algn="l"/>
              </a:tabLst>
            </a:pPr>
            <a:r>
              <a:rPr lang="es-CO" sz="3600" b="1" dirty="0">
                <a:solidFill>
                  <a:schemeClr val="accent2">
                    <a:lumMod val="75000"/>
                  </a:schemeClr>
                </a:solidFill>
                <a:effectLst/>
                <a:latin typeface="Arial" panose="020B0604020202020204" pitchFamily="34" charset="0"/>
                <a:ea typeface="Calibri" panose="020F0502020204030204" pitchFamily="34" charset="0"/>
              </a:rPr>
              <a:t>3. </a:t>
            </a:r>
            <a:r>
              <a:rPr lang="es-CO" sz="3600" b="1" dirty="0">
                <a:effectLst/>
                <a:latin typeface="Arial" panose="020B0604020202020204" pitchFamily="34" charset="0"/>
                <a:ea typeface="Calibri" panose="020F0502020204030204" pitchFamily="34" charset="0"/>
              </a:rPr>
              <a:t>Cuando se presenten daños graves en la estructura de la edificación que pongan en peligro a sus ocupantes en forma inmediata. </a:t>
            </a:r>
          </a:p>
          <a:p>
            <a:pPr marL="0" lvl="0" indent="0" algn="just">
              <a:lnSpc>
                <a:spcPct val="150000"/>
              </a:lnSpc>
              <a:spcAft>
                <a:spcPts val="1200"/>
              </a:spcAft>
              <a:buNone/>
              <a:tabLst>
                <a:tab pos="1162050" algn="l"/>
              </a:tabLst>
            </a:pPr>
            <a:r>
              <a:rPr lang="es-CO" sz="3600" b="1" dirty="0">
                <a:solidFill>
                  <a:schemeClr val="accent2">
                    <a:lumMod val="75000"/>
                  </a:schemeClr>
                </a:solidFill>
                <a:latin typeface="Arial" panose="020B0604020202020204" pitchFamily="34" charset="0"/>
                <a:ea typeface="Calibri" panose="020F0502020204030204" pitchFamily="34" charset="0"/>
              </a:rPr>
              <a:t>4. </a:t>
            </a:r>
            <a:r>
              <a:rPr lang="es-CO" sz="3600" b="1" dirty="0">
                <a:effectLst/>
                <a:latin typeface="Arial" panose="020B0604020202020204" pitchFamily="34" charset="0"/>
                <a:ea typeface="Calibri" panose="020F0502020204030204" pitchFamily="34" charset="0"/>
              </a:rPr>
              <a:t>Cuando se descubra o se sospeche la presencia de artefactos explosivos en las instalaciones.</a:t>
            </a:r>
            <a:endParaRPr lang="es-CO" sz="3600" b="1" dirty="0"/>
          </a:p>
        </p:txBody>
      </p:sp>
      <p:pic>
        <p:nvPicPr>
          <p:cNvPr id="4" name="Imagen 3">
            <a:extLst>
              <a:ext uri="{FF2B5EF4-FFF2-40B4-BE49-F238E27FC236}">
                <a16:creationId xmlns:a16="http://schemas.microsoft.com/office/drawing/2014/main" id="{488365EA-6217-7C76-2BBD-E58A8A0C8E52}"/>
              </a:ext>
            </a:extLst>
          </p:cNvPr>
          <p:cNvPicPr>
            <a:picLocks noChangeAspect="1"/>
          </p:cNvPicPr>
          <p:nvPr/>
        </p:nvPicPr>
        <p:blipFill>
          <a:blip r:embed="rId2"/>
          <a:stretch>
            <a:fillRect/>
          </a:stretch>
        </p:blipFill>
        <p:spPr>
          <a:xfrm>
            <a:off x="9334146" y="5998442"/>
            <a:ext cx="2030144" cy="499915"/>
          </a:xfrm>
          <a:prstGeom prst="rect">
            <a:avLst/>
          </a:prstGeom>
        </p:spPr>
      </p:pic>
    </p:spTree>
    <p:extLst>
      <p:ext uri="{BB962C8B-B14F-4D97-AF65-F5344CB8AC3E}">
        <p14:creationId xmlns:p14="http://schemas.microsoft.com/office/powerpoint/2010/main" val="660579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E3A9D909-E7A3-6590-6202-04EBA3103F60}"/>
              </a:ext>
            </a:extLst>
          </p:cNvPr>
          <p:cNvSpPr>
            <a:spLocks noGrp="1"/>
          </p:cNvSpPr>
          <p:nvPr>
            <p:ph type="title"/>
          </p:nvPr>
        </p:nvSpPr>
        <p:spPr/>
        <p:txBody>
          <a:bodyPr>
            <a:normAutofit/>
          </a:bodyPr>
          <a:lstStyle/>
          <a:p>
            <a:pPr algn="ctr"/>
            <a:r>
              <a:rPr lang="es-ES" sz="3600" b="1" dirty="0">
                <a:latin typeface="Times New Roman" panose="02020603050405020304" pitchFamily="18" charset="0"/>
                <a:cs typeface="Times New Roman" panose="02020603050405020304" pitchFamily="18" charset="0"/>
              </a:rPr>
              <a:t>SALIDA DE EMERGENCIA </a:t>
            </a:r>
            <a:endParaRPr lang="es-CO" b="1"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CCC38B11-70CE-452E-B301-C1CE03CAEB74}"/>
              </a:ext>
            </a:extLst>
          </p:cNvPr>
          <p:cNvSpPr>
            <a:spLocks noGrp="1"/>
          </p:cNvSpPr>
          <p:nvPr>
            <p:ph idx="1"/>
          </p:nvPr>
        </p:nvSpPr>
        <p:spPr>
          <a:xfrm>
            <a:off x="677333" y="1333850"/>
            <a:ext cx="9547321" cy="4707513"/>
          </a:xfrm>
        </p:spPr>
        <p:txBody>
          <a:bodyPr>
            <a:normAutofit lnSpcReduction="10000"/>
          </a:bodyPr>
          <a:lstStyle/>
          <a:p>
            <a:pPr algn="just"/>
            <a:r>
              <a:rPr lang="es-ES" sz="3600" dirty="0"/>
              <a:t>Es una estructura que sirve de vía de acceso para evacuar las edificaciones de forma rápida y segura. </a:t>
            </a:r>
          </a:p>
          <a:p>
            <a:pPr algn="just"/>
            <a:r>
              <a:rPr lang="es-ES" sz="3600" dirty="0"/>
              <a:t>La lotería del Tolima cuenta con una salida de emergencia que es la misma  de acceso.</a:t>
            </a:r>
          </a:p>
          <a:p>
            <a:pPr algn="just"/>
            <a:r>
              <a:rPr lang="es-ES" sz="3600" dirty="0"/>
              <a:t>Una salida alterna de emergencia, la cual se encuentra ubicada en la Gerencia de la Entidad. </a:t>
            </a:r>
          </a:p>
          <a:p>
            <a:pPr marL="0" indent="0">
              <a:buNone/>
            </a:pPr>
            <a:endParaRPr lang="es-CO" dirty="0"/>
          </a:p>
        </p:txBody>
      </p:sp>
      <p:pic>
        <p:nvPicPr>
          <p:cNvPr id="2" name="Imagen 1">
            <a:extLst>
              <a:ext uri="{FF2B5EF4-FFF2-40B4-BE49-F238E27FC236}">
                <a16:creationId xmlns:a16="http://schemas.microsoft.com/office/drawing/2014/main" id="{BB14696E-D47B-4556-87E1-726025A252F4}"/>
              </a:ext>
            </a:extLst>
          </p:cNvPr>
          <p:cNvPicPr>
            <a:picLocks noChangeAspect="1"/>
          </p:cNvPicPr>
          <p:nvPr/>
        </p:nvPicPr>
        <p:blipFill>
          <a:blip r:embed="rId2"/>
          <a:stretch>
            <a:fillRect/>
          </a:stretch>
        </p:blipFill>
        <p:spPr>
          <a:xfrm>
            <a:off x="8953681" y="6041362"/>
            <a:ext cx="2030144" cy="493819"/>
          </a:xfrm>
          <a:prstGeom prst="rect">
            <a:avLst/>
          </a:prstGeom>
        </p:spPr>
      </p:pic>
    </p:spTree>
    <p:extLst>
      <p:ext uri="{BB962C8B-B14F-4D97-AF65-F5344CB8AC3E}">
        <p14:creationId xmlns:p14="http://schemas.microsoft.com/office/powerpoint/2010/main" val="985990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B1EFCC50-8588-47D1-9984-F51675189D40}"/>
              </a:ext>
            </a:extLst>
          </p:cNvPr>
          <p:cNvSpPr>
            <a:spLocks noGrp="1"/>
          </p:cNvSpPr>
          <p:nvPr>
            <p:ph type="title"/>
          </p:nvPr>
        </p:nvSpPr>
        <p:spPr>
          <a:xfrm>
            <a:off x="685722" y="609600"/>
            <a:ext cx="9214811" cy="986444"/>
          </a:xfrm>
        </p:spPr>
        <p:txBody>
          <a:bodyPr>
            <a:normAutofit/>
          </a:bodyPr>
          <a:lstStyle/>
          <a:p>
            <a:r>
              <a:rPr lang="es-ES" sz="4000" b="1" dirty="0"/>
              <a:t>RUTAS DE EVACUACION: </a:t>
            </a:r>
            <a:endParaRPr lang="es-CO" sz="4000" b="1" dirty="0"/>
          </a:p>
        </p:txBody>
      </p:sp>
      <p:sp>
        <p:nvSpPr>
          <p:cNvPr id="6" name="Marcador de contenido 5">
            <a:extLst>
              <a:ext uri="{FF2B5EF4-FFF2-40B4-BE49-F238E27FC236}">
                <a16:creationId xmlns:a16="http://schemas.microsoft.com/office/drawing/2014/main" id="{C3D59CD7-4945-432D-9C9B-8295B048836A}"/>
              </a:ext>
            </a:extLst>
          </p:cNvPr>
          <p:cNvSpPr>
            <a:spLocks noGrp="1"/>
          </p:cNvSpPr>
          <p:nvPr>
            <p:ph idx="1"/>
          </p:nvPr>
        </p:nvSpPr>
        <p:spPr>
          <a:xfrm>
            <a:off x="677334" y="1596045"/>
            <a:ext cx="10295466" cy="4821380"/>
          </a:xfrm>
        </p:spPr>
        <p:txBody>
          <a:bodyPr>
            <a:normAutofit/>
          </a:bodyPr>
          <a:lstStyle/>
          <a:p>
            <a:pPr algn="just"/>
            <a:r>
              <a:rPr lang="es-CO" sz="3200" b="1" dirty="0">
                <a:effectLst/>
                <a:latin typeface="Arial" panose="020B0604020202020204" pitchFamily="34" charset="0"/>
                <a:ea typeface="Calibri" panose="020F0502020204030204" pitchFamily="34" charset="0"/>
                <a:cs typeface="Times New Roman" panose="02020603050405020304" pitchFamily="18" charset="0"/>
              </a:rPr>
              <a:t>Son las vías de acceso utilizadas para evacuación en momentos de un siniestro.</a:t>
            </a:r>
          </a:p>
          <a:p>
            <a:pPr algn="just"/>
            <a:r>
              <a:rPr lang="es-CO" sz="3200" b="1" dirty="0">
                <a:effectLst/>
                <a:latin typeface="Arial" panose="020B0604020202020204" pitchFamily="34" charset="0"/>
                <a:ea typeface="Calibri" panose="020F0502020204030204" pitchFamily="34" charset="0"/>
                <a:cs typeface="Times New Roman" panose="02020603050405020304" pitchFamily="18" charset="0"/>
              </a:rPr>
              <a:t>Las personas localizadas en las oficinas, deberán evacuar utilizando los pasillos internos de cada área hasta alcanzar la salida de emergencia; por este hasta la escalera principal del edificio y se desciende hacia el primer piso siguiendo la ruta mas rápida y segura hasta llegar al sitio de reunión final o punto de encuentro.</a:t>
            </a:r>
            <a:endParaRPr lang="es-CO" sz="32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s-CO" dirty="0"/>
          </a:p>
        </p:txBody>
      </p:sp>
      <p:pic>
        <p:nvPicPr>
          <p:cNvPr id="2" name="Imagen 1">
            <a:extLst>
              <a:ext uri="{FF2B5EF4-FFF2-40B4-BE49-F238E27FC236}">
                <a16:creationId xmlns:a16="http://schemas.microsoft.com/office/drawing/2014/main" id="{BF7C029D-FE06-5DBF-789B-60FFCCCBCD27}"/>
              </a:ext>
            </a:extLst>
          </p:cNvPr>
          <p:cNvPicPr>
            <a:picLocks noChangeAspect="1"/>
          </p:cNvPicPr>
          <p:nvPr/>
        </p:nvPicPr>
        <p:blipFill>
          <a:blip r:embed="rId2"/>
          <a:stretch>
            <a:fillRect/>
          </a:stretch>
        </p:blipFill>
        <p:spPr>
          <a:xfrm>
            <a:off x="9283813" y="5998442"/>
            <a:ext cx="2030144" cy="499915"/>
          </a:xfrm>
          <a:prstGeom prst="rect">
            <a:avLst/>
          </a:prstGeom>
        </p:spPr>
      </p:pic>
    </p:spTree>
    <p:extLst>
      <p:ext uri="{BB962C8B-B14F-4D97-AF65-F5344CB8AC3E}">
        <p14:creationId xmlns:p14="http://schemas.microsoft.com/office/powerpoint/2010/main" val="778204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BE6E9B-684E-4EA2-BCCE-158EF0D83BB7}"/>
              </a:ext>
            </a:extLst>
          </p:cNvPr>
          <p:cNvSpPr>
            <a:spLocks noGrp="1"/>
          </p:cNvSpPr>
          <p:nvPr>
            <p:ph type="title"/>
          </p:nvPr>
        </p:nvSpPr>
        <p:spPr>
          <a:xfrm>
            <a:off x="677333" y="514924"/>
            <a:ext cx="4083127" cy="1600955"/>
          </a:xfrm>
        </p:spPr>
        <p:txBody>
          <a:bodyPr>
            <a:noAutofit/>
          </a:bodyPr>
          <a:lstStyle/>
          <a:p>
            <a:r>
              <a:rPr lang="es-ES" sz="3200" dirty="0">
                <a:latin typeface="Times New Roman" panose="02020603050405020304" pitchFamily="18" charset="0"/>
                <a:cs typeface="Times New Roman" panose="02020603050405020304" pitchFamily="18" charset="0"/>
              </a:rPr>
              <a:t>¿</a:t>
            </a:r>
            <a:r>
              <a:rPr lang="es-ES" sz="3200" b="1" dirty="0">
                <a:latin typeface="Times New Roman" panose="02020603050405020304" pitchFamily="18" charset="0"/>
                <a:cs typeface="Times New Roman" panose="02020603050405020304" pitchFamily="18" charset="0"/>
              </a:rPr>
              <a:t>COMO EVACUAR ANTE UNA EMERGENCIA ?</a:t>
            </a:r>
            <a:endParaRPr lang="es-CO" sz="3200" b="1"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88529DA3-85D4-4ECB-AC71-F587BA32C8F0}"/>
              </a:ext>
            </a:extLst>
          </p:cNvPr>
          <p:cNvSpPr>
            <a:spLocks noGrp="1"/>
          </p:cNvSpPr>
          <p:nvPr>
            <p:ph idx="1"/>
          </p:nvPr>
        </p:nvSpPr>
        <p:spPr>
          <a:xfrm>
            <a:off x="4571355" y="514924"/>
            <a:ext cx="6368194" cy="6077211"/>
          </a:xfrm>
        </p:spPr>
        <p:txBody>
          <a:bodyPr>
            <a:normAutofit/>
          </a:bodyPr>
          <a:lstStyle/>
          <a:p>
            <a:pPr marL="0" indent="0" algn="just">
              <a:buNone/>
            </a:pPr>
            <a:r>
              <a:rPr lang="es-CO" sz="3200" b="1" dirty="0">
                <a:latin typeface="Times New Roman" panose="02020603050405020304" pitchFamily="18" charset="0"/>
                <a:cs typeface="Times New Roman" panose="02020603050405020304" pitchFamily="18" charset="0"/>
              </a:rPr>
              <a:t>1. Al momento de escuchar la alarma de evacuación, suspenda inmediatamente cualquier actividad que esté realizando en el momento.</a:t>
            </a:r>
          </a:p>
          <a:p>
            <a:pPr marL="0" indent="0" algn="just">
              <a:buNone/>
            </a:pPr>
            <a:r>
              <a:rPr lang="es-CO" sz="3200" b="1" dirty="0">
                <a:latin typeface="Times New Roman" panose="02020603050405020304" pitchFamily="18" charset="0"/>
                <a:cs typeface="Times New Roman" panose="02020603050405020304" pitchFamily="18" charset="0"/>
              </a:rPr>
              <a:t>2. Evite entrar en pánico y mantenga la calma.</a:t>
            </a:r>
          </a:p>
          <a:p>
            <a:pPr marL="0" indent="0" algn="just">
              <a:buNone/>
            </a:pPr>
            <a:r>
              <a:rPr lang="es-CO" sz="3200" b="1" dirty="0">
                <a:latin typeface="Times New Roman" panose="02020603050405020304" pitchFamily="18" charset="0"/>
                <a:cs typeface="Times New Roman" panose="02020603050405020304" pitchFamily="18" charset="0"/>
              </a:rPr>
              <a:t>3. Escuche atentamente las instrucciones de los brigadistas y/o coordinadores de evacuación.</a:t>
            </a:r>
          </a:p>
          <a:p>
            <a:endParaRPr lang="es-CO" dirty="0"/>
          </a:p>
        </p:txBody>
      </p:sp>
      <p:pic>
        <p:nvPicPr>
          <p:cNvPr id="5" name="Imagen 4">
            <a:extLst>
              <a:ext uri="{FF2B5EF4-FFF2-40B4-BE49-F238E27FC236}">
                <a16:creationId xmlns:a16="http://schemas.microsoft.com/office/drawing/2014/main" id="{C28E2120-5CD9-4FFC-ABA7-1439102009C6}"/>
              </a:ext>
            </a:extLst>
          </p:cNvPr>
          <p:cNvPicPr>
            <a:picLocks noChangeAspect="1"/>
          </p:cNvPicPr>
          <p:nvPr/>
        </p:nvPicPr>
        <p:blipFill>
          <a:blip r:embed="rId2"/>
          <a:stretch>
            <a:fillRect/>
          </a:stretch>
        </p:blipFill>
        <p:spPr>
          <a:xfrm>
            <a:off x="677334" y="2776451"/>
            <a:ext cx="3447454" cy="2921779"/>
          </a:xfrm>
          <a:prstGeom prst="rect">
            <a:avLst/>
          </a:prstGeom>
          <a:ln>
            <a:solidFill>
              <a:schemeClr val="tx1"/>
            </a:solidFill>
          </a:ln>
          <a:effectLst>
            <a:innerShdw blurRad="63500" dist="50800">
              <a:prstClr val="black">
                <a:alpha val="50000"/>
              </a:prstClr>
            </a:innerShdw>
          </a:effectLst>
        </p:spPr>
        <p:style>
          <a:lnRef idx="2">
            <a:schemeClr val="accent3"/>
          </a:lnRef>
          <a:fillRef idx="1">
            <a:schemeClr val="lt1"/>
          </a:fillRef>
          <a:effectRef idx="0">
            <a:schemeClr val="accent3"/>
          </a:effectRef>
          <a:fontRef idx="minor">
            <a:schemeClr val="dk1"/>
          </a:fontRef>
        </p:style>
      </p:pic>
      <p:pic>
        <p:nvPicPr>
          <p:cNvPr id="6" name="Imagen 5">
            <a:extLst>
              <a:ext uri="{FF2B5EF4-FFF2-40B4-BE49-F238E27FC236}">
                <a16:creationId xmlns:a16="http://schemas.microsoft.com/office/drawing/2014/main" id="{B3652D92-C290-4432-868D-7F49066246F6}"/>
              </a:ext>
            </a:extLst>
          </p:cNvPr>
          <p:cNvPicPr>
            <a:picLocks noChangeAspect="1"/>
          </p:cNvPicPr>
          <p:nvPr/>
        </p:nvPicPr>
        <p:blipFill>
          <a:blip r:embed="rId3"/>
          <a:stretch>
            <a:fillRect/>
          </a:stretch>
        </p:blipFill>
        <p:spPr>
          <a:xfrm>
            <a:off x="9284760" y="6094014"/>
            <a:ext cx="2033215" cy="498122"/>
          </a:xfrm>
          <a:prstGeom prst="rect">
            <a:avLst/>
          </a:prstGeom>
        </p:spPr>
      </p:pic>
      <p:sp>
        <p:nvSpPr>
          <p:cNvPr id="4" name="Elipse 3">
            <a:extLst>
              <a:ext uri="{FF2B5EF4-FFF2-40B4-BE49-F238E27FC236}">
                <a16:creationId xmlns:a16="http://schemas.microsoft.com/office/drawing/2014/main" id="{476463DC-1C6A-677A-852A-EF215CF40727}"/>
              </a:ext>
            </a:extLst>
          </p:cNvPr>
          <p:cNvSpPr/>
          <p:nvPr/>
        </p:nvSpPr>
        <p:spPr>
          <a:xfrm>
            <a:off x="2222205" y="3429001"/>
            <a:ext cx="542259" cy="143540"/>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Diagrama de flujo: conector 6">
            <a:extLst>
              <a:ext uri="{FF2B5EF4-FFF2-40B4-BE49-F238E27FC236}">
                <a16:creationId xmlns:a16="http://schemas.microsoft.com/office/drawing/2014/main" id="{6535DE76-11E7-0A95-6AA6-CD97F1574CE3}"/>
              </a:ext>
            </a:extLst>
          </p:cNvPr>
          <p:cNvSpPr/>
          <p:nvPr/>
        </p:nvSpPr>
        <p:spPr>
          <a:xfrm flipH="1" flipV="1">
            <a:off x="2668772" y="3337559"/>
            <a:ext cx="249226" cy="91440"/>
          </a:xfrm>
          <a:prstGeom prst="flowChartConnector">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1680841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BE6E9B-684E-4EA2-BCCE-158EF0D83BB7}"/>
              </a:ext>
            </a:extLst>
          </p:cNvPr>
          <p:cNvSpPr>
            <a:spLocks noGrp="1"/>
          </p:cNvSpPr>
          <p:nvPr>
            <p:ph type="title"/>
          </p:nvPr>
        </p:nvSpPr>
        <p:spPr>
          <a:xfrm>
            <a:off x="677333" y="514924"/>
            <a:ext cx="4083127" cy="1600955"/>
          </a:xfrm>
        </p:spPr>
        <p:txBody>
          <a:bodyPr>
            <a:noAutofit/>
          </a:bodyPr>
          <a:lstStyle/>
          <a:p>
            <a:r>
              <a:rPr lang="es-ES" sz="3200" dirty="0">
                <a:latin typeface="Times New Roman" panose="02020603050405020304" pitchFamily="18" charset="0"/>
                <a:cs typeface="Times New Roman" panose="02020603050405020304" pitchFamily="18" charset="0"/>
              </a:rPr>
              <a:t>¿</a:t>
            </a:r>
            <a:r>
              <a:rPr lang="es-ES" sz="3200" b="1" dirty="0">
                <a:latin typeface="Times New Roman" panose="02020603050405020304" pitchFamily="18" charset="0"/>
                <a:cs typeface="Times New Roman" panose="02020603050405020304" pitchFamily="18" charset="0"/>
              </a:rPr>
              <a:t>COMO EVACUAR ANTE UNA EMERGENCIA ?</a:t>
            </a:r>
            <a:endParaRPr lang="es-CO" sz="3200" b="1" dirty="0">
              <a:latin typeface="Times New Roman" panose="02020603050405020304" pitchFamily="18"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88529DA3-85D4-4ECB-AC71-F587BA32C8F0}"/>
              </a:ext>
            </a:extLst>
          </p:cNvPr>
          <p:cNvSpPr>
            <a:spLocks noGrp="1"/>
          </p:cNvSpPr>
          <p:nvPr>
            <p:ph idx="1"/>
          </p:nvPr>
        </p:nvSpPr>
        <p:spPr>
          <a:xfrm>
            <a:off x="4760461" y="514924"/>
            <a:ext cx="6361968" cy="6077211"/>
          </a:xfrm>
        </p:spPr>
        <p:txBody>
          <a:bodyPr>
            <a:normAutofit lnSpcReduction="10000"/>
          </a:bodyPr>
          <a:lstStyle/>
          <a:p>
            <a:pPr marL="0" indent="0" algn="just">
              <a:buNone/>
            </a:pPr>
            <a:r>
              <a:rPr lang="es-CO" sz="3200" b="1" dirty="0">
                <a:latin typeface="Times New Roman" panose="02020603050405020304" pitchFamily="18" charset="0"/>
                <a:cs typeface="Times New Roman" panose="02020603050405020304" pitchFamily="18" charset="0"/>
              </a:rPr>
              <a:t>4. Dada la orden de evacuación, realícelo con calma, por las ruta de evacuación y siempre conserve la derecha.</a:t>
            </a:r>
          </a:p>
          <a:p>
            <a:pPr marL="0" indent="0" algn="just">
              <a:buNone/>
            </a:pPr>
            <a:r>
              <a:rPr lang="es-CO" sz="3200" b="1" dirty="0">
                <a:latin typeface="Times New Roman" panose="02020603050405020304" pitchFamily="18" charset="0"/>
                <a:cs typeface="Times New Roman" panose="02020603050405020304" pitchFamily="18" charset="0"/>
              </a:rPr>
              <a:t>5. Guie a los visitantes que estén con usted.</a:t>
            </a:r>
          </a:p>
          <a:p>
            <a:pPr marL="0" indent="0" algn="just">
              <a:buNone/>
            </a:pPr>
            <a:r>
              <a:rPr lang="es-CO" sz="3200" b="1" dirty="0">
                <a:latin typeface="Times New Roman" panose="02020603050405020304" pitchFamily="18" charset="0"/>
                <a:cs typeface="Times New Roman" panose="02020603050405020304" pitchFamily="18" charset="0"/>
              </a:rPr>
              <a:t>6. Diríjase al punto de encuentro establecido.</a:t>
            </a:r>
          </a:p>
          <a:p>
            <a:pPr marL="0" indent="0" algn="just">
              <a:buNone/>
            </a:pPr>
            <a:r>
              <a:rPr lang="es-CO" sz="3200" b="1" dirty="0">
                <a:latin typeface="Times New Roman" panose="02020603050405020304" pitchFamily="18" charset="0"/>
                <a:cs typeface="Times New Roman" panose="02020603050405020304" pitchFamily="18" charset="0"/>
              </a:rPr>
              <a:t>7. Por ningún motivo regrese al sitio de trabajo hasta no recibir la orden por un brigadista y/o coordinador de evacuación.</a:t>
            </a:r>
          </a:p>
          <a:p>
            <a:endParaRPr lang="es-CO" dirty="0"/>
          </a:p>
        </p:txBody>
      </p:sp>
      <p:pic>
        <p:nvPicPr>
          <p:cNvPr id="5" name="Imagen 4">
            <a:extLst>
              <a:ext uri="{FF2B5EF4-FFF2-40B4-BE49-F238E27FC236}">
                <a16:creationId xmlns:a16="http://schemas.microsoft.com/office/drawing/2014/main" id="{C28E2120-5CD9-4FFC-ABA7-1439102009C6}"/>
              </a:ext>
            </a:extLst>
          </p:cNvPr>
          <p:cNvPicPr>
            <a:picLocks noChangeAspect="1"/>
          </p:cNvPicPr>
          <p:nvPr/>
        </p:nvPicPr>
        <p:blipFill>
          <a:blip r:embed="rId2"/>
          <a:stretch>
            <a:fillRect/>
          </a:stretch>
        </p:blipFill>
        <p:spPr>
          <a:xfrm>
            <a:off x="677334" y="2776451"/>
            <a:ext cx="3447454" cy="2921779"/>
          </a:xfrm>
          <a:prstGeom prst="rect">
            <a:avLst/>
          </a:prstGeom>
          <a:ln>
            <a:solidFill>
              <a:schemeClr val="tx1"/>
            </a:solidFill>
          </a:ln>
          <a:effectLst>
            <a:innerShdw blurRad="63500" dist="50800">
              <a:prstClr val="black">
                <a:alpha val="50000"/>
              </a:prstClr>
            </a:innerShdw>
          </a:effectLst>
        </p:spPr>
        <p:style>
          <a:lnRef idx="2">
            <a:schemeClr val="accent3"/>
          </a:lnRef>
          <a:fillRef idx="1">
            <a:schemeClr val="lt1"/>
          </a:fillRef>
          <a:effectRef idx="0">
            <a:schemeClr val="accent3"/>
          </a:effectRef>
          <a:fontRef idx="minor">
            <a:schemeClr val="dk1"/>
          </a:fontRef>
        </p:style>
      </p:pic>
      <p:pic>
        <p:nvPicPr>
          <p:cNvPr id="6" name="Imagen 5">
            <a:extLst>
              <a:ext uri="{FF2B5EF4-FFF2-40B4-BE49-F238E27FC236}">
                <a16:creationId xmlns:a16="http://schemas.microsoft.com/office/drawing/2014/main" id="{B3652D92-C290-4432-868D-7F49066246F6}"/>
              </a:ext>
            </a:extLst>
          </p:cNvPr>
          <p:cNvPicPr>
            <a:picLocks noChangeAspect="1"/>
          </p:cNvPicPr>
          <p:nvPr/>
        </p:nvPicPr>
        <p:blipFill>
          <a:blip r:embed="rId3"/>
          <a:stretch>
            <a:fillRect/>
          </a:stretch>
        </p:blipFill>
        <p:spPr>
          <a:xfrm>
            <a:off x="9724887" y="6094015"/>
            <a:ext cx="2033215" cy="498122"/>
          </a:xfrm>
          <a:prstGeom prst="rect">
            <a:avLst/>
          </a:prstGeom>
        </p:spPr>
      </p:pic>
      <p:sp>
        <p:nvSpPr>
          <p:cNvPr id="4" name="Elipse 3">
            <a:extLst>
              <a:ext uri="{FF2B5EF4-FFF2-40B4-BE49-F238E27FC236}">
                <a16:creationId xmlns:a16="http://schemas.microsoft.com/office/drawing/2014/main" id="{476463DC-1C6A-677A-852A-EF215CF40727}"/>
              </a:ext>
            </a:extLst>
          </p:cNvPr>
          <p:cNvSpPr/>
          <p:nvPr/>
        </p:nvSpPr>
        <p:spPr>
          <a:xfrm>
            <a:off x="2222205" y="3429001"/>
            <a:ext cx="542259" cy="143540"/>
          </a:xfrm>
          <a:prstGeom prst="ellipse">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Diagrama de flujo: conector 6">
            <a:extLst>
              <a:ext uri="{FF2B5EF4-FFF2-40B4-BE49-F238E27FC236}">
                <a16:creationId xmlns:a16="http://schemas.microsoft.com/office/drawing/2014/main" id="{6535DE76-11E7-0A95-6AA6-CD97F1574CE3}"/>
              </a:ext>
            </a:extLst>
          </p:cNvPr>
          <p:cNvSpPr/>
          <p:nvPr/>
        </p:nvSpPr>
        <p:spPr>
          <a:xfrm flipH="1" flipV="1">
            <a:off x="2668772" y="3337559"/>
            <a:ext cx="249226" cy="91440"/>
          </a:xfrm>
          <a:prstGeom prst="flowChartConnector">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1563708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B1EFCC50-8588-47D1-9984-F51675189D40}"/>
              </a:ext>
            </a:extLst>
          </p:cNvPr>
          <p:cNvSpPr>
            <a:spLocks noGrp="1"/>
          </p:cNvSpPr>
          <p:nvPr>
            <p:ph type="title"/>
          </p:nvPr>
        </p:nvSpPr>
        <p:spPr>
          <a:xfrm>
            <a:off x="677333" y="609600"/>
            <a:ext cx="9214811" cy="986444"/>
          </a:xfrm>
        </p:spPr>
        <p:txBody>
          <a:bodyPr>
            <a:normAutofit/>
          </a:bodyPr>
          <a:lstStyle/>
          <a:p>
            <a:r>
              <a:rPr lang="es-ES" sz="4000" b="1" dirty="0"/>
              <a:t>PUNTO DE ENCUENTRO : </a:t>
            </a:r>
            <a:endParaRPr lang="es-CO" sz="4000" b="1" dirty="0"/>
          </a:p>
        </p:txBody>
      </p:sp>
      <p:sp>
        <p:nvSpPr>
          <p:cNvPr id="6" name="Marcador de contenido 5">
            <a:extLst>
              <a:ext uri="{FF2B5EF4-FFF2-40B4-BE49-F238E27FC236}">
                <a16:creationId xmlns:a16="http://schemas.microsoft.com/office/drawing/2014/main" id="{C3D59CD7-4945-432D-9C9B-8295B048836A}"/>
              </a:ext>
            </a:extLst>
          </p:cNvPr>
          <p:cNvSpPr>
            <a:spLocks noGrp="1"/>
          </p:cNvSpPr>
          <p:nvPr>
            <p:ph idx="1"/>
          </p:nvPr>
        </p:nvSpPr>
        <p:spPr>
          <a:xfrm>
            <a:off x="677333" y="1596045"/>
            <a:ext cx="10694477" cy="4445318"/>
          </a:xfrm>
        </p:spPr>
        <p:txBody>
          <a:bodyPr>
            <a:normAutofit fontScale="92500" lnSpcReduction="10000"/>
          </a:bodyPr>
          <a:lstStyle/>
          <a:p>
            <a:pPr algn="just"/>
            <a:r>
              <a:rPr lang="es-CO" sz="4400" b="1" dirty="0">
                <a:latin typeface="Arial" panose="020B0604020202020204" pitchFamily="34" charset="0"/>
                <a:ea typeface="Calibri" panose="020F0502020204030204" pitchFamily="34" charset="0"/>
                <a:cs typeface="Times New Roman" panose="02020603050405020304" pitchFamily="18" charset="0"/>
              </a:rPr>
              <a:t>Es e</a:t>
            </a:r>
            <a:r>
              <a:rPr lang="es-CO" sz="4400" b="1" dirty="0">
                <a:effectLst/>
                <a:latin typeface="Arial" panose="020B0604020202020204" pitchFamily="34" charset="0"/>
                <a:ea typeface="Calibri" panose="020F0502020204030204" pitchFamily="34" charset="0"/>
                <a:cs typeface="Times New Roman" panose="02020603050405020304" pitchFamily="18" charset="0"/>
              </a:rPr>
              <a:t>l sitio de reunión </a:t>
            </a:r>
            <a:r>
              <a:rPr lang="es-CO" sz="4400" b="1" dirty="0">
                <a:latin typeface="Arial" panose="020B0604020202020204" pitchFamily="34" charset="0"/>
                <a:ea typeface="Calibri" panose="020F0502020204030204" pitchFamily="34" charset="0"/>
                <a:cs typeface="Times New Roman" panose="02020603050405020304" pitchFamily="18" charset="0"/>
              </a:rPr>
              <a:t>f</a:t>
            </a:r>
            <a:r>
              <a:rPr lang="es-CO" sz="4400" b="1" dirty="0">
                <a:effectLst/>
                <a:latin typeface="Arial" panose="020B0604020202020204" pitchFamily="34" charset="0"/>
                <a:ea typeface="Calibri" panose="020F0502020204030204" pitchFamily="34" charset="0"/>
                <a:cs typeface="Times New Roman" panose="02020603050405020304" pitchFamily="18" charset="0"/>
              </a:rPr>
              <a:t>inal establecido al realizar una evacuación. </a:t>
            </a:r>
          </a:p>
          <a:p>
            <a:pPr algn="just"/>
            <a:r>
              <a:rPr lang="es-CO" sz="4400" b="1" dirty="0">
                <a:effectLst/>
                <a:latin typeface="Arial" panose="020B0604020202020204" pitchFamily="34" charset="0"/>
                <a:ea typeface="Calibri" panose="020F0502020204030204" pitchFamily="34" charset="0"/>
                <a:cs typeface="Times New Roman" panose="02020603050405020304" pitchFamily="18" charset="0"/>
              </a:rPr>
              <a:t>Se localiza en el área central del PARQUE MURILLO TORO</a:t>
            </a:r>
            <a:r>
              <a:rPr lang="es-CO" sz="4400" b="1" dirty="0">
                <a:latin typeface="Arial" panose="020B0604020202020204" pitchFamily="34" charset="0"/>
                <a:ea typeface="Calibri" panose="020F0502020204030204" pitchFamily="34" charset="0"/>
                <a:cs typeface="Times New Roman" panose="02020603050405020304" pitchFamily="18" charset="0"/>
              </a:rPr>
              <a:t>. </a:t>
            </a:r>
          </a:p>
          <a:p>
            <a:pPr algn="just"/>
            <a:r>
              <a:rPr lang="es-CO" sz="4400" b="1" dirty="0">
                <a:effectLst/>
                <a:latin typeface="Arial" panose="020B0604020202020204" pitchFamily="34" charset="0"/>
                <a:ea typeface="Calibri" panose="020F0502020204030204" pitchFamily="34" charset="0"/>
                <a:cs typeface="Times New Roman" panose="02020603050405020304" pitchFamily="18" charset="0"/>
              </a:rPr>
              <a:t>El</a:t>
            </a:r>
            <a:r>
              <a:rPr lang="es-CO" sz="4400" b="1" dirty="0">
                <a:latin typeface="Arial" panose="020B0604020202020204" pitchFamily="34" charset="0"/>
                <a:ea typeface="Calibri" panose="020F0502020204030204" pitchFamily="34" charset="0"/>
                <a:cs typeface="Times New Roman" panose="02020603050405020304" pitchFamily="18" charset="0"/>
              </a:rPr>
              <a:t> líder de la Brigada</a:t>
            </a:r>
            <a:r>
              <a:rPr lang="es-CO" sz="4400" b="1" dirty="0">
                <a:effectLst/>
                <a:latin typeface="Arial" panose="020B0604020202020204" pitchFamily="34" charset="0"/>
                <a:ea typeface="Calibri" panose="020F0502020204030204" pitchFamily="34" charset="0"/>
                <a:cs typeface="Times New Roman" panose="02020603050405020304" pitchFamily="18" charset="0"/>
              </a:rPr>
              <a:t> tomará la decisión de reubicar el personal cuando lo considere pertinente.</a:t>
            </a:r>
            <a:endParaRPr lang="es-CO" sz="4400" b="1" dirty="0"/>
          </a:p>
        </p:txBody>
      </p:sp>
      <p:pic>
        <p:nvPicPr>
          <p:cNvPr id="4" name="Imagen 3">
            <a:extLst>
              <a:ext uri="{FF2B5EF4-FFF2-40B4-BE49-F238E27FC236}">
                <a16:creationId xmlns:a16="http://schemas.microsoft.com/office/drawing/2014/main" id="{36DF5443-3FD8-4953-ADC4-9B7095EB1B3F}"/>
              </a:ext>
            </a:extLst>
          </p:cNvPr>
          <p:cNvPicPr>
            <a:picLocks noChangeAspect="1"/>
          </p:cNvPicPr>
          <p:nvPr/>
        </p:nvPicPr>
        <p:blipFill>
          <a:blip r:embed="rId2"/>
          <a:stretch>
            <a:fillRect/>
          </a:stretch>
        </p:blipFill>
        <p:spPr>
          <a:xfrm>
            <a:off x="8875536" y="5750278"/>
            <a:ext cx="2033215" cy="498122"/>
          </a:xfrm>
          <a:prstGeom prst="rect">
            <a:avLst/>
          </a:prstGeom>
        </p:spPr>
      </p:pic>
    </p:spTree>
    <p:extLst>
      <p:ext uri="{BB962C8B-B14F-4D97-AF65-F5344CB8AC3E}">
        <p14:creationId xmlns:p14="http://schemas.microsoft.com/office/powerpoint/2010/main" val="906186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B1EFCC50-8588-47D1-9984-F51675189D40}"/>
              </a:ext>
            </a:extLst>
          </p:cNvPr>
          <p:cNvSpPr>
            <a:spLocks noGrp="1"/>
          </p:cNvSpPr>
          <p:nvPr>
            <p:ph type="title"/>
          </p:nvPr>
        </p:nvSpPr>
        <p:spPr>
          <a:xfrm>
            <a:off x="677333" y="609600"/>
            <a:ext cx="9214811" cy="986444"/>
          </a:xfrm>
        </p:spPr>
        <p:txBody>
          <a:bodyPr>
            <a:normAutofit/>
          </a:bodyPr>
          <a:lstStyle/>
          <a:p>
            <a:r>
              <a:rPr lang="es-ES" sz="4000" b="1" dirty="0"/>
              <a:t>PUNTO DE ENCUENTRO : </a:t>
            </a:r>
            <a:endParaRPr lang="es-CO" sz="4000" b="1" dirty="0"/>
          </a:p>
        </p:txBody>
      </p:sp>
      <p:sp>
        <p:nvSpPr>
          <p:cNvPr id="6" name="Marcador de contenido 5">
            <a:extLst>
              <a:ext uri="{FF2B5EF4-FFF2-40B4-BE49-F238E27FC236}">
                <a16:creationId xmlns:a16="http://schemas.microsoft.com/office/drawing/2014/main" id="{C3D59CD7-4945-432D-9C9B-8295B048836A}"/>
              </a:ext>
            </a:extLst>
          </p:cNvPr>
          <p:cNvSpPr>
            <a:spLocks noGrp="1"/>
          </p:cNvSpPr>
          <p:nvPr>
            <p:ph idx="1"/>
          </p:nvPr>
        </p:nvSpPr>
        <p:spPr>
          <a:xfrm>
            <a:off x="677333" y="1596045"/>
            <a:ext cx="10694477" cy="4445318"/>
          </a:xfrm>
        </p:spPr>
        <p:txBody>
          <a:bodyPr>
            <a:normAutofit fontScale="92500" lnSpcReduction="10000"/>
          </a:bodyPr>
          <a:lstStyle/>
          <a:p>
            <a:pPr algn="just"/>
            <a:r>
              <a:rPr lang="es-ES" sz="4000" b="1" dirty="0">
                <a:latin typeface="Arial" panose="020B0604020202020204" pitchFamily="34" charset="0"/>
                <a:ea typeface="Times New Roman" panose="02020603050405020304" pitchFamily="18" charset="0"/>
                <a:cs typeface="Times New Roman" panose="02020603050405020304" pitchFamily="18" charset="0"/>
              </a:rPr>
              <a:t>L</a:t>
            </a:r>
            <a:r>
              <a:rPr lang="es-ES" sz="4000" b="1" dirty="0">
                <a:effectLst/>
                <a:latin typeface="Arial" panose="020B0604020202020204" pitchFamily="34" charset="0"/>
                <a:ea typeface="Times New Roman" panose="02020603050405020304" pitchFamily="18" charset="0"/>
                <a:cs typeface="Times New Roman" panose="02020603050405020304" pitchFamily="18" charset="0"/>
              </a:rPr>
              <a:t>os ocupantes de cada dependencia deberán reunirse en este sitio una vez salgan de la edificación, donde </a:t>
            </a:r>
            <a:r>
              <a:rPr lang="es-ES" sz="4000" b="1" dirty="0">
                <a:latin typeface="Arial" panose="020B0604020202020204" pitchFamily="34" charset="0"/>
                <a:ea typeface="Times New Roman" panose="02020603050405020304" pitchFamily="18" charset="0"/>
                <a:cs typeface="Times New Roman" panose="02020603050405020304" pitchFamily="18" charset="0"/>
              </a:rPr>
              <a:t>se </a:t>
            </a:r>
            <a:r>
              <a:rPr lang="es-ES" sz="4000" b="1" dirty="0">
                <a:effectLst/>
                <a:latin typeface="Arial" panose="020B0604020202020204" pitchFamily="34" charset="0"/>
                <a:ea typeface="Times New Roman" panose="02020603050405020304" pitchFamily="18" charset="0"/>
                <a:cs typeface="Times New Roman" panose="02020603050405020304" pitchFamily="18" charset="0"/>
              </a:rPr>
              <a:t>realizará el conteo final de todo el personal incluyendo los visitantes evacuados de las diferentes áreas y  se verifica mediante el conteo de cada uno si todos lograron salir de las instalaciones de la Lotería.</a:t>
            </a:r>
            <a:endParaRPr lang="es-CO" sz="4000" b="1" dirty="0">
              <a:effectLst/>
              <a:latin typeface="Times New Roman" panose="02020603050405020304" pitchFamily="18" charset="0"/>
              <a:ea typeface="Times New Roman" panose="02020603050405020304" pitchFamily="18" charset="0"/>
            </a:endParaRPr>
          </a:p>
          <a:p>
            <a:endParaRPr lang="es-CO" dirty="0"/>
          </a:p>
        </p:txBody>
      </p:sp>
      <p:pic>
        <p:nvPicPr>
          <p:cNvPr id="4" name="Imagen 3">
            <a:extLst>
              <a:ext uri="{FF2B5EF4-FFF2-40B4-BE49-F238E27FC236}">
                <a16:creationId xmlns:a16="http://schemas.microsoft.com/office/drawing/2014/main" id="{38B26836-6827-4142-BC0E-D3E139846CDB}"/>
              </a:ext>
            </a:extLst>
          </p:cNvPr>
          <p:cNvPicPr>
            <a:picLocks noChangeAspect="1"/>
          </p:cNvPicPr>
          <p:nvPr/>
        </p:nvPicPr>
        <p:blipFill>
          <a:blip r:embed="rId2"/>
          <a:stretch>
            <a:fillRect/>
          </a:stretch>
        </p:blipFill>
        <p:spPr>
          <a:xfrm>
            <a:off x="8875536" y="5792302"/>
            <a:ext cx="2033215" cy="498122"/>
          </a:xfrm>
          <a:prstGeom prst="rect">
            <a:avLst/>
          </a:prstGeom>
        </p:spPr>
      </p:pic>
    </p:spTree>
    <p:extLst>
      <p:ext uri="{BB962C8B-B14F-4D97-AF65-F5344CB8AC3E}">
        <p14:creationId xmlns:p14="http://schemas.microsoft.com/office/powerpoint/2010/main" val="23545448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B1EFCC50-8588-47D1-9984-F51675189D40}"/>
              </a:ext>
            </a:extLst>
          </p:cNvPr>
          <p:cNvSpPr>
            <a:spLocks noGrp="1"/>
          </p:cNvSpPr>
          <p:nvPr>
            <p:ph type="title"/>
          </p:nvPr>
        </p:nvSpPr>
        <p:spPr>
          <a:xfrm>
            <a:off x="677333" y="609600"/>
            <a:ext cx="9214811" cy="986444"/>
          </a:xfrm>
        </p:spPr>
        <p:txBody>
          <a:bodyPr>
            <a:normAutofit/>
          </a:bodyPr>
          <a:lstStyle/>
          <a:p>
            <a:r>
              <a:rPr lang="es-ES" sz="4000" b="1" dirty="0"/>
              <a:t>PUNTO DE ENCUENTRO : </a:t>
            </a:r>
            <a:endParaRPr lang="es-CO" sz="4000" b="1" dirty="0"/>
          </a:p>
        </p:txBody>
      </p:sp>
      <p:sp>
        <p:nvSpPr>
          <p:cNvPr id="6" name="Marcador de contenido 5">
            <a:extLst>
              <a:ext uri="{FF2B5EF4-FFF2-40B4-BE49-F238E27FC236}">
                <a16:creationId xmlns:a16="http://schemas.microsoft.com/office/drawing/2014/main" id="{C3D59CD7-4945-432D-9C9B-8295B048836A}"/>
              </a:ext>
            </a:extLst>
          </p:cNvPr>
          <p:cNvSpPr>
            <a:spLocks noGrp="1"/>
          </p:cNvSpPr>
          <p:nvPr>
            <p:ph idx="1"/>
          </p:nvPr>
        </p:nvSpPr>
        <p:spPr>
          <a:xfrm>
            <a:off x="677333" y="1596045"/>
            <a:ext cx="10694477" cy="4445318"/>
          </a:xfrm>
        </p:spPr>
        <p:txBody>
          <a:bodyPr>
            <a:normAutofit fontScale="85000" lnSpcReduction="20000"/>
          </a:bodyPr>
          <a:lstStyle/>
          <a:p>
            <a:pPr algn="just"/>
            <a:r>
              <a:rPr lang="es-ES" sz="3600" b="1" dirty="0">
                <a:effectLst/>
                <a:latin typeface="Arial" panose="020B0604020202020204" pitchFamily="34" charset="0"/>
                <a:ea typeface="Times New Roman" panose="02020603050405020304" pitchFamily="18" charset="0"/>
                <a:cs typeface="Times New Roman" panose="02020603050405020304" pitchFamily="18" charset="0"/>
              </a:rPr>
              <a:t>La persona responsable de realizar este conteo será el Brigadista de Evacuación, Anyela Judith Hernández S., quien deberá realizar el conteo del personal que se encontraba en la entidad previo a la evacuación . (funcionarios, contratistas, judicantes, pasantes, practicantes, visitantes). </a:t>
            </a:r>
          </a:p>
          <a:p>
            <a:pPr algn="just"/>
            <a:r>
              <a:rPr lang="es-ES" sz="3600" b="1" dirty="0">
                <a:latin typeface="Arial" panose="020B0604020202020204" pitchFamily="34" charset="0"/>
                <a:ea typeface="Times New Roman" panose="02020603050405020304" pitchFamily="18" charset="0"/>
                <a:cs typeface="Times New Roman" panose="02020603050405020304" pitchFamily="18" charset="0"/>
              </a:rPr>
              <a:t>De existir personal visitante, este deberá ser conducido al punto de encuentro  y reportado por el funcionario con quien se encontraba en el momento de producirse  la emergencia, al Brigadista de Evacuación. </a:t>
            </a:r>
            <a:endParaRPr lang="es-CO" sz="3600" b="1" dirty="0">
              <a:effectLst/>
              <a:latin typeface="Times New Roman" panose="02020603050405020304" pitchFamily="18" charset="0"/>
              <a:ea typeface="Times New Roman" panose="02020603050405020304" pitchFamily="18" charset="0"/>
            </a:endParaRPr>
          </a:p>
          <a:p>
            <a:endParaRPr lang="es-CO" dirty="0"/>
          </a:p>
        </p:txBody>
      </p:sp>
      <p:pic>
        <p:nvPicPr>
          <p:cNvPr id="4" name="Imagen 3">
            <a:extLst>
              <a:ext uri="{FF2B5EF4-FFF2-40B4-BE49-F238E27FC236}">
                <a16:creationId xmlns:a16="http://schemas.microsoft.com/office/drawing/2014/main" id="{C14BA13E-6EFB-486B-A382-9EECC646D9DF}"/>
              </a:ext>
            </a:extLst>
          </p:cNvPr>
          <p:cNvPicPr>
            <a:picLocks noChangeAspect="1"/>
          </p:cNvPicPr>
          <p:nvPr/>
        </p:nvPicPr>
        <p:blipFill>
          <a:blip r:embed="rId2"/>
          <a:stretch>
            <a:fillRect/>
          </a:stretch>
        </p:blipFill>
        <p:spPr>
          <a:xfrm>
            <a:off x="9256471" y="5999339"/>
            <a:ext cx="2115339" cy="498122"/>
          </a:xfrm>
          <a:prstGeom prst="rect">
            <a:avLst/>
          </a:prstGeom>
        </p:spPr>
      </p:pic>
    </p:spTree>
    <p:extLst>
      <p:ext uri="{BB962C8B-B14F-4D97-AF65-F5344CB8AC3E}">
        <p14:creationId xmlns:p14="http://schemas.microsoft.com/office/powerpoint/2010/main" val="1783245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B1EFCC50-8588-47D1-9984-F51675189D40}"/>
              </a:ext>
            </a:extLst>
          </p:cNvPr>
          <p:cNvSpPr>
            <a:spLocks noGrp="1"/>
          </p:cNvSpPr>
          <p:nvPr>
            <p:ph type="title"/>
          </p:nvPr>
        </p:nvSpPr>
        <p:spPr>
          <a:xfrm>
            <a:off x="677333" y="576349"/>
            <a:ext cx="9214811" cy="986444"/>
          </a:xfrm>
        </p:spPr>
        <p:txBody>
          <a:bodyPr>
            <a:normAutofit/>
          </a:bodyPr>
          <a:lstStyle/>
          <a:p>
            <a:r>
              <a:rPr lang="es-ES" sz="4000" b="1" dirty="0"/>
              <a:t>RETORNO A LAS INSTALACIONES</a:t>
            </a:r>
            <a:endParaRPr lang="es-CO" sz="4000" b="1" dirty="0"/>
          </a:p>
        </p:txBody>
      </p:sp>
      <p:sp>
        <p:nvSpPr>
          <p:cNvPr id="6" name="Marcador de contenido 5">
            <a:extLst>
              <a:ext uri="{FF2B5EF4-FFF2-40B4-BE49-F238E27FC236}">
                <a16:creationId xmlns:a16="http://schemas.microsoft.com/office/drawing/2014/main" id="{C3D59CD7-4945-432D-9C9B-8295B048836A}"/>
              </a:ext>
            </a:extLst>
          </p:cNvPr>
          <p:cNvSpPr>
            <a:spLocks noGrp="1"/>
          </p:cNvSpPr>
          <p:nvPr>
            <p:ph idx="1"/>
          </p:nvPr>
        </p:nvSpPr>
        <p:spPr>
          <a:xfrm>
            <a:off x="677333" y="1596044"/>
            <a:ext cx="10694477" cy="5261955"/>
          </a:xfrm>
        </p:spPr>
        <p:txBody>
          <a:bodyPr>
            <a:normAutofit/>
          </a:bodyPr>
          <a:lstStyle/>
          <a:p>
            <a:pPr algn="just">
              <a:lnSpc>
                <a:spcPct val="150000"/>
              </a:lnSpc>
              <a:spcAft>
                <a:spcPts val="1200"/>
              </a:spcAft>
            </a:pPr>
            <a:r>
              <a:rPr lang="es-CO" sz="2800" b="1" dirty="0">
                <a:effectLst/>
                <a:latin typeface="Arial" panose="020B0604020202020204" pitchFamily="34" charset="0"/>
                <a:ea typeface="Calibri" panose="020F0502020204030204" pitchFamily="34" charset="0"/>
              </a:rPr>
              <a:t>Una vez controlada la emergencia, el líder de la brigada, avisará al sitio de reunión para que los demás miembros de la brigada organicen el retorno de los funcionarios.</a:t>
            </a:r>
          </a:p>
          <a:p>
            <a:pPr algn="just">
              <a:lnSpc>
                <a:spcPct val="150000"/>
              </a:lnSpc>
              <a:spcAft>
                <a:spcPts val="1200"/>
              </a:spcAft>
            </a:pPr>
            <a:r>
              <a:rPr lang="es-CO" sz="2800" b="1" dirty="0">
                <a:effectLst/>
                <a:latin typeface="Arial" panose="020B0604020202020204" pitchFamily="34" charset="0"/>
                <a:ea typeface="Calibri" panose="020F0502020204030204" pitchFamily="34" charset="0"/>
              </a:rPr>
              <a:t>En el momento en que se reciba el aviso, EL BRIGADISTA DE EVACUACION verificara previamente las vías y sitios de retorno, por si existen condiciones peligrosas, las cuales deben ser eliminadas antes del retorno de los funcionarios.</a:t>
            </a:r>
          </a:p>
          <a:p>
            <a:endParaRPr lang="es-CO" dirty="0"/>
          </a:p>
        </p:txBody>
      </p:sp>
      <p:pic>
        <p:nvPicPr>
          <p:cNvPr id="4" name="Imagen 3">
            <a:extLst>
              <a:ext uri="{FF2B5EF4-FFF2-40B4-BE49-F238E27FC236}">
                <a16:creationId xmlns:a16="http://schemas.microsoft.com/office/drawing/2014/main" id="{134FFCB3-C101-4EEA-AFA9-B445C95799AF}"/>
              </a:ext>
            </a:extLst>
          </p:cNvPr>
          <p:cNvPicPr>
            <a:picLocks noChangeAspect="1"/>
          </p:cNvPicPr>
          <p:nvPr/>
        </p:nvPicPr>
        <p:blipFill>
          <a:blip r:embed="rId2"/>
          <a:stretch>
            <a:fillRect/>
          </a:stretch>
        </p:blipFill>
        <p:spPr>
          <a:xfrm>
            <a:off x="9675011" y="832236"/>
            <a:ext cx="2033215" cy="498122"/>
          </a:xfrm>
          <a:prstGeom prst="rect">
            <a:avLst/>
          </a:prstGeom>
        </p:spPr>
      </p:pic>
    </p:spTree>
    <p:extLst>
      <p:ext uri="{BB962C8B-B14F-4D97-AF65-F5344CB8AC3E}">
        <p14:creationId xmlns:p14="http://schemas.microsoft.com/office/powerpoint/2010/main" val="3531217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4C047F-2DB8-406C-A5D9-C6CE5EE03561}"/>
              </a:ext>
            </a:extLst>
          </p:cNvPr>
          <p:cNvSpPr>
            <a:spLocks noGrp="1"/>
          </p:cNvSpPr>
          <p:nvPr>
            <p:ph type="title"/>
          </p:nvPr>
        </p:nvSpPr>
        <p:spPr/>
        <p:txBody>
          <a:bodyPr>
            <a:normAutofit fontScale="90000"/>
          </a:bodyPr>
          <a:lstStyle/>
          <a:p>
            <a:r>
              <a:rPr lang="es-ES" b="1" dirty="0">
                <a:effectLst/>
                <a:latin typeface="Arial" panose="020B0604020202020204" pitchFamily="34" charset="0"/>
                <a:ea typeface="Arial MT"/>
                <a:cs typeface="Arial MT"/>
              </a:rPr>
              <a:t>RECOMENDACIONES AL MOMENTO DEL MOVIMIENTO TELURICO: </a:t>
            </a:r>
            <a:br>
              <a:rPr lang="es-CO" sz="1800" dirty="0">
                <a:effectLst/>
                <a:latin typeface="Arial MT"/>
                <a:ea typeface="Arial MT"/>
                <a:cs typeface="Arial MT"/>
              </a:rPr>
            </a:br>
            <a:endParaRPr lang="es-CO" dirty="0"/>
          </a:p>
        </p:txBody>
      </p:sp>
      <p:sp>
        <p:nvSpPr>
          <p:cNvPr id="3" name="Marcador de contenido 2">
            <a:extLst>
              <a:ext uri="{FF2B5EF4-FFF2-40B4-BE49-F238E27FC236}">
                <a16:creationId xmlns:a16="http://schemas.microsoft.com/office/drawing/2014/main" id="{1F17F16B-9BE3-40F4-AB1F-F119C84E5522}"/>
              </a:ext>
            </a:extLst>
          </p:cNvPr>
          <p:cNvSpPr>
            <a:spLocks noGrp="1"/>
          </p:cNvSpPr>
          <p:nvPr>
            <p:ph idx="1"/>
          </p:nvPr>
        </p:nvSpPr>
        <p:spPr/>
        <p:txBody>
          <a:bodyPr>
            <a:normAutofit lnSpcReduction="10000"/>
          </a:bodyPr>
          <a:lstStyle/>
          <a:p>
            <a:pPr marL="342900" lvl="0" indent="-342900" algn="just">
              <a:buFont typeface="Symbol" panose="05050102010706020507" pitchFamily="18" charset="2"/>
              <a:buChar char=""/>
            </a:pPr>
            <a:r>
              <a:rPr lang="es-ES" sz="3200" dirty="0">
                <a:effectLst/>
                <a:latin typeface="Arial" panose="020B0604020202020204" pitchFamily="34" charset="0"/>
                <a:ea typeface="Arial MT"/>
                <a:cs typeface="Arial MT"/>
              </a:rPr>
              <a:t>Si está en una construcción sismo resistente, ubíquese cerca de columnas, bajo un escritorio o en las zonas demarcadas como seguras, siempre lejos de vidrios o elementos que puedan caer., vigile su entorno para identificar peligros durante la evacuación. </a:t>
            </a:r>
            <a:endParaRPr lang="es-CO" sz="3200" dirty="0">
              <a:effectLst/>
              <a:latin typeface="Arial MT"/>
              <a:ea typeface="Arial MT"/>
              <a:cs typeface="Arial MT"/>
            </a:endParaRPr>
          </a:p>
          <a:p>
            <a:pPr marL="342900" lvl="0" indent="-342900" algn="just">
              <a:buFont typeface="Symbol" panose="05050102010706020507" pitchFamily="18" charset="2"/>
              <a:buChar char=""/>
            </a:pPr>
            <a:r>
              <a:rPr lang="es-ES" sz="3200" dirty="0">
                <a:effectLst/>
                <a:latin typeface="Arial" panose="020B0604020202020204" pitchFamily="34" charset="0"/>
                <a:ea typeface="Arial MT"/>
                <a:cs typeface="Arial MT"/>
              </a:rPr>
              <a:t>Nunca use ascensores para evacuar. </a:t>
            </a:r>
            <a:endParaRPr lang="es-CO" sz="3200" dirty="0">
              <a:effectLst/>
              <a:latin typeface="Arial MT"/>
              <a:ea typeface="Arial MT"/>
              <a:cs typeface="Arial MT"/>
            </a:endParaRPr>
          </a:p>
          <a:p>
            <a:endParaRPr lang="es-CO" dirty="0"/>
          </a:p>
        </p:txBody>
      </p:sp>
      <p:pic>
        <p:nvPicPr>
          <p:cNvPr id="4" name="Imagen 3">
            <a:extLst>
              <a:ext uri="{FF2B5EF4-FFF2-40B4-BE49-F238E27FC236}">
                <a16:creationId xmlns:a16="http://schemas.microsoft.com/office/drawing/2014/main" id="{D6C6DBA3-0B8B-47A6-BB40-D5FB09036C17}"/>
              </a:ext>
            </a:extLst>
          </p:cNvPr>
          <p:cNvPicPr>
            <a:picLocks noChangeAspect="1"/>
          </p:cNvPicPr>
          <p:nvPr/>
        </p:nvPicPr>
        <p:blipFill>
          <a:blip r:embed="rId2"/>
          <a:stretch>
            <a:fillRect/>
          </a:stretch>
        </p:blipFill>
        <p:spPr>
          <a:xfrm>
            <a:off x="9256471" y="5999339"/>
            <a:ext cx="2115339" cy="498122"/>
          </a:xfrm>
          <a:prstGeom prst="rect">
            <a:avLst/>
          </a:prstGeom>
        </p:spPr>
      </p:pic>
    </p:spTree>
    <p:extLst>
      <p:ext uri="{BB962C8B-B14F-4D97-AF65-F5344CB8AC3E}">
        <p14:creationId xmlns:p14="http://schemas.microsoft.com/office/powerpoint/2010/main" val="2473401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4C047F-2DB8-406C-A5D9-C6CE5EE03561}"/>
              </a:ext>
            </a:extLst>
          </p:cNvPr>
          <p:cNvSpPr>
            <a:spLocks noGrp="1"/>
          </p:cNvSpPr>
          <p:nvPr>
            <p:ph type="title"/>
          </p:nvPr>
        </p:nvSpPr>
        <p:spPr/>
        <p:txBody>
          <a:bodyPr>
            <a:normAutofit fontScale="90000"/>
          </a:bodyPr>
          <a:lstStyle/>
          <a:p>
            <a:r>
              <a:rPr lang="es-ES" b="1" dirty="0">
                <a:effectLst/>
                <a:latin typeface="Arial" panose="020B0604020202020204" pitchFamily="34" charset="0"/>
                <a:ea typeface="Arial MT"/>
                <a:cs typeface="Arial MT"/>
              </a:rPr>
              <a:t>RECOMENDACIONES AL MOMENTO DEL MOVIMIENTO TELURICO: </a:t>
            </a:r>
            <a:br>
              <a:rPr lang="es-CO" sz="1800" dirty="0">
                <a:effectLst/>
                <a:latin typeface="Arial MT"/>
                <a:ea typeface="Arial MT"/>
                <a:cs typeface="Arial MT"/>
              </a:rPr>
            </a:br>
            <a:endParaRPr lang="es-CO" dirty="0"/>
          </a:p>
        </p:txBody>
      </p:sp>
      <p:sp>
        <p:nvSpPr>
          <p:cNvPr id="3" name="Marcador de contenido 2">
            <a:extLst>
              <a:ext uri="{FF2B5EF4-FFF2-40B4-BE49-F238E27FC236}">
                <a16:creationId xmlns:a16="http://schemas.microsoft.com/office/drawing/2014/main" id="{1F17F16B-9BE3-40F4-AB1F-F119C84E5522}"/>
              </a:ext>
            </a:extLst>
          </p:cNvPr>
          <p:cNvSpPr>
            <a:spLocks noGrp="1"/>
          </p:cNvSpPr>
          <p:nvPr>
            <p:ph idx="1"/>
          </p:nvPr>
        </p:nvSpPr>
        <p:spPr>
          <a:xfrm>
            <a:off x="677334" y="2160589"/>
            <a:ext cx="9753206" cy="3880773"/>
          </a:xfrm>
        </p:spPr>
        <p:txBody>
          <a:bodyPr>
            <a:normAutofit/>
          </a:bodyPr>
          <a:lstStyle/>
          <a:p>
            <a:r>
              <a:rPr lang="es-ES" sz="3200" dirty="0">
                <a:effectLst/>
                <a:latin typeface="Arial" panose="020B0604020202020204" pitchFamily="34" charset="0"/>
                <a:ea typeface="Arial MT"/>
                <a:cs typeface="Arial MT"/>
              </a:rPr>
              <a:t>No se ubique bajo los marcos de las puertas, ya que no es un lugar seguro, el marco ayuda a disipar la energía del sismo, por lo cual puede romperse y colapsar.</a:t>
            </a:r>
          </a:p>
          <a:p>
            <a:r>
              <a:rPr lang="es-ES" sz="3200" dirty="0">
                <a:effectLst/>
                <a:latin typeface="Arial" panose="020B0604020202020204" pitchFamily="34" charset="0"/>
                <a:ea typeface="Arial MT"/>
                <a:cs typeface="Arial MT"/>
              </a:rPr>
              <a:t>Si está en una silla de ruedas, ubíquese al lado de una columna o lugar seguro, frene la silla y proteja su cabeza con los brazos.</a:t>
            </a:r>
            <a:endParaRPr lang="es-CO" sz="3200" dirty="0">
              <a:effectLst/>
              <a:latin typeface="Arial MT"/>
              <a:ea typeface="Arial MT"/>
              <a:cs typeface="Arial MT"/>
            </a:endParaRPr>
          </a:p>
          <a:p>
            <a:endParaRPr lang="es-CO" dirty="0"/>
          </a:p>
        </p:txBody>
      </p:sp>
      <p:pic>
        <p:nvPicPr>
          <p:cNvPr id="4" name="Imagen 3">
            <a:extLst>
              <a:ext uri="{FF2B5EF4-FFF2-40B4-BE49-F238E27FC236}">
                <a16:creationId xmlns:a16="http://schemas.microsoft.com/office/drawing/2014/main" id="{54C18C9E-C9B6-45D6-A49F-9FA14701F28C}"/>
              </a:ext>
            </a:extLst>
          </p:cNvPr>
          <p:cNvPicPr>
            <a:picLocks noChangeAspect="1"/>
          </p:cNvPicPr>
          <p:nvPr/>
        </p:nvPicPr>
        <p:blipFill>
          <a:blip r:embed="rId2"/>
          <a:stretch>
            <a:fillRect/>
          </a:stretch>
        </p:blipFill>
        <p:spPr>
          <a:xfrm>
            <a:off x="9267104" y="5999339"/>
            <a:ext cx="2115339" cy="498122"/>
          </a:xfrm>
          <a:prstGeom prst="rect">
            <a:avLst/>
          </a:prstGeom>
        </p:spPr>
      </p:pic>
    </p:spTree>
    <p:extLst>
      <p:ext uri="{BB962C8B-B14F-4D97-AF65-F5344CB8AC3E}">
        <p14:creationId xmlns:p14="http://schemas.microsoft.com/office/powerpoint/2010/main" val="1904686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4C047F-2DB8-406C-A5D9-C6CE5EE03561}"/>
              </a:ext>
            </a:extLst>
          </p:cNvPr>
          <p:cNvSpPr>
            <a:spLocks noGrp="1"/>
          </p:cNvSpPr>
          <p:nvPr>
            <p:ph type="title"/>
          </p:nvPr>
        </p:nvSpPr>
        <p:spPr/>
        <p:txBody>
          <a:bodyPr>
            <a:normAutofit fontScale="90000"/>
          </a:bodyPr>
          <a:lstStyle/>
          <a:p>
            <a:r>
              <a:rPr lang="es-ES" b="1" dirty="0">
                <a:effectLst/>
                <a:latin typeface="Arial" panose="020B0604020202020204" pitchFamily="34" charset="0"/>
                <a:ea typeface="Arial MT"/>
                <a:cs typeface="Arial MT"/>
              </a:rPr>
              <a:t>RECOMENDACIONES AL MOMENTO DEL MOVIMIENTO TELURICO: </a:t>
            </a:r>
            <a:br>
              <a:rPr lang="es-CO" sz="1800" dirty="0">
                <a:effectLst/>
                <a:latin typeface="Arial MT"/>
                <a:ea typeface="Arial MT"/>
                <a:cs typeface="Arial MT"/>
              </a:rPr>
            </a:br>
            <a:endParaRPr lang="es-CO" dirty="0"/>
          </a:p>
        </p:txBody>
      </p:sp>
      <p:sp>
        <p:nvSpPr>
          <p:cNvPr id="3" name="Marcador de contenido 2">
            <a:extLst>
              <a:ext uri="{FF2B5EF4-FFF2-40B4-BE49-F238E27FC236}">
                <a16:creationId xmlns:a16="http://schemas.microsoft.com/office/drawing/2014/main" id="{1F17F16B-9BE3-40F4-AB1F-F119C84E5522}"/>
              </a:ext>
            </a:extLst>
          </p:cNvPr>
          <p:cNvSpPr>
            <a:spLocks noGrp="1"/>
          </p:cNvSpPr>
          <p:nvPr>
            <p:ph idx="1"/>
          </p:nvPr>
        </p:nvSpPr>
        <p:spPr>
          <a:xfrm>
            <a:off x="677334" y="2160589"/>
            <a:ext cx="9955224" cy="3880773"/>
          </a:xfrm>
        </p:spPr>
        <p:txBody>
          <a:bodyPr>
            <a:normAutofit/>
          </a:bodyPr>
          <a:lstStyle/>
          <a:p>
            <a:pPr marL="342900" lvl="0" indent="-342900" algn="just">
              <a:buFont typeface="Symbol" panose="05050102010706020507" pitchFamily="18" charset="2"/>
              <a:buChar char=""/>
            </a:pPr>
            <a:r>
              <a:rPr lang="es-ES" sz="3200" dirty="0">
                <a:effectLst/>
                <a:latin typeface="Arial" panose="020B0604020202020204" pitchFamily="34" charset="0"/>
                <a:ea typeface="Arial MT"/>
                <a:cs typeface="Arial MT"/>
              </a:rPr>
              <a:t>Si está en la calle, observe su entorno y busque un lugar seguro. Procure estar lejos de postes y cables. Aléjese de las fachadas pues pueden caer partes de la misma como ladrillos o vidrios, con precaución diríjase al centro de la calle, tenga cuidado con los vehículos, es muy posible que los conductores no hallan sentido el sismo.</a:t>
            </a:r>
            <a:endParaRPr lang="es-CO" sz="3200" dirty="0">
              <a:effectLst/>
              <a:latin typeface="Arial MT"/>
              <a:ea typeface="Arial MT"/>
              <a:cs typeface="Arial MT"/>
            </a:endParaRPr>
          </a:p>
          <a:p>
            <a:endParaRPr lang="es-CO" sz="3200" dirty="0">
              <a:effectLst/>
              <a:latin typeface="Arial MT"/>
              <a:ea typeface="Arial MT"/>
              <a:cs typeface="Arial MT"/>
            </a:endParaRPr>
          </a:p>
          <a:p>
            <a:endParaRPr lang="es-CO" dirty="0"/>
          </a:p>
        </p:txBody>
      </p:sp>
      <p:pic>
        <p:nvPicPr>
          <p:cNvPr id="4" name="Imagen 3">
            <a:extLst>
              <a:ext uri="{FF2B5EF4-FFF2-40B4-BE49-F238E27FC236}">
                <a16:creationId xmlns:a16="http://schemas.microsoft.com/office/drawing/2014/main" id="{BDBC992E-513E-4166-9709-1B8A3D57FABE}"/>
              </a:ext>
            </a:extLst>
          </p:cNvPr>
          <p:cNvPicPr>
            <a:picLocks noChangeAspect="1"/>
          </p:cNvPicPr>
          <p:nvPr/>
        </p:nvPicPr>
        <p:blipFill>
          <a:blip r:embed="rId2"/>
          <a:stretch>
            <a:fillRect/>
          </a:stretch>
        </p:blipFill>
        <p:spPr>
          <a:xfrm>
            <a:off x="9256471" y="5999339"/>
            <a:ext cx="2115339" cy="498122"/>
          </a:xfrm>
          <a:prstGeom prst="rect">
            <a:avLst/>
          </a:prstGeom>
        </p:spPr>
      </p:pic>
    </p:spTree>
    <p:extLst>
      <p:ext uri="{BB962C8B-B14F-4D97-AF65-F5344CB8AC3E}">
        <p14:creationId xmlns:p14="http://schemas.microsoft.com/office/powerpoint/2010/main" val="4020725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94D0124-E13B-42E7-B317-02679E0EAE52}"/>
              </a:ext>
            </a:extLst>
          </p:cNvPr>
          <p:cNvSpPr/>
          <p:nvPr/>
        </p:nvSpPr>
        <p:spPr>
          <a:xfrm>
            <a:off x="3216536" y="2967334"/>
            <a:ext cx="4444157" cy="923330"/>
          </a:xfrm>
          <a:prstGeom prst="rect">
            <a:avLst/>
          </a:prstGeom>
          <a:noFill/>
        </p:spPr>
        <p:txBody>
          <a:bodyPr wrap="square" lIns="91440" tIns="45720" rIns="91440" bIns="45720">
            <a:spAutoFit/>
          </a:bodyPr>
          <a:lstStyle/>
          <a:p>
            <a:pPr algn="ctr"/>
            <a:r>
              <a:rPr lang="es-ES" sz="5400" b="1" cap="none" spc="0" dirty="0">
                <a:ln w="6600">
                  <a:solidFill>
                    <a:schemeClr val="accent2"/>
                  </a:solidFill>
                  <a:prstDash val="solid"/>
                </a:ln>
                <a:solidFill>
                  <a:srgbClr val="FFFFFF"/>
                </a:solidFill>
                <a:effectLst>
                  <a:outerShdw dist="38100" dir="2700000" algn="tl" rotWithShape="0">
                    <a:schemeClr val="accent2"/>
                  </a:outerShdw>
                </a:effectLst>
              </a:rPr>
              <a:t>GRACIAS </a:t>
            </a:r>
          </a:p>
        </p:txBody>
      </p:sp>
      <p:pic>
        <p:nvPicPr>
          <p:cNvPr id="3" name="Imagen 2">
            <a:extLst>
              <a:ext uri="{FF2B5EF4-FFF2-40B4-BE49-F238E27FC236}">
                <a16:creationId xmlns:a16="http://schemas.microsoft.com/office/drawing/2014/main" id="{69EE3CEB-A38B-4A92-AFFF-2E3F6A78588E}"/>
              </a:ext>
            </a:extLst>
          </p:cNvPr>
          <p:cNvPicPr>
            <a:picLocks noChangeAspect="1"/>
          </p:cNvPicPr>
          <p:nvPr/>
        </p:nvPicPr>
        <p:blipFill>
          <a:blip r:embed="rId2"/>
          <a:stretch>
            <a:fillRect/>
          </a:stretch>
        </p:blipFill>
        <p:spPr>
          <a:xfrm>
            <a:off x="969882" y="720763"/>
            <a:ext cx="3204085" cy="784976"/>
          </a:xfrm>
          <a:prstGeom prst="rect">
            <a:avLst/>
          </a:prstGeom>
        </p:spPr>
      </p:pic>
    </p:spTree>
    <p:extLst>
      <p:ext uri="{BB962C8B-B14F-4D97-AF65-F5344CB8AC3E}">
        <p14:creationId xmlns:p14="http://schemas.microsoft.com/office/powerpoint/2010/main" val="1262164616"/>
      </p:ext>
    </p:extLst>
  </p:cSld>
  <p:clrMapOvr>
    <a:masterClrMapping/>
  </p:clrMapOvr>
</p:sld>
</file>

<file path=ppt/theme/theme1.xml><?xml version="1.0" encoding="utf-8"?>
<a:theme xmlns:a="http://schemas.openxmlformats.org/drawingml/2006/main" name="Faceta">
  <a:themeElements>
    <a:clrScheme name="Rojo">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1973</TotalTime>
  <Words>1736</Words>
  <Application>Microsoft Office PowerPoint</Application>
  <PresentationFormat>Panorámica</PresentationFormat>
  <Paragraphs>134</Paragraphs>
  <Slides>38</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38</vt:i4>
      </vt:variant>
    </vt:vector>
  </HeadingPairs>
  <TitlesOfParts>
    <vt:vector size="48" baseType="lpstr">
      <vt:lpstr>Arial</vt:lpstr>
      <vt:lpstr>Arial MT</vt:lpstr>
      <vt:lpstr>Calibri</vt:lpstr>
      <vt:lpstr>Google Sans</vt:lpstr>
      <vt:lpstr>Lato</vt:lpstr>
      <vt:lpstr>Symbol</vt:lpstr>
      <vt:lpstr>Times New Roman</vt:lpstr>
      <vt:lpstr>Trebuchet MS</vt:lpstr>
      <vt:lpstr>Wingdings 3</vt:lpstr>
      <vt:lpstr>Faceta</vt:lpstr>
      <vt:lpstr>Presentación de PowerPoint</vt:lpstr>
      <vt:lpstr>PLAN DE EMERGENCIA Y CONTINGENCIA </vt:lpstr>
      <vt:lpstr>PLAN DE EMERGENCIA</vt:lpstr>
      <vt:lpstr>OBJETIVO </vt:lpstr>
      <vt:lpstr>MARCO NORMATIVO </vt:lpstr>
      <vt:lpstr>MARCO NORMATIVO </vt:lpstr>
      <vt:lpstr>MARCO NORMATIVO </vt:lpstr>
      <vt:lpstr>EMERGENCIA : </vt:lpstr>
      <vt:lpstr>TIPOS DE EMERGENCIA : </vt:lpstr>
      <vt:lpstr>TIPOS DE EMERGENCIA : </vt:lpstr>
      <vt:lpstr>BRIGADA DE EMERGENCIA</vt:lpstr>
      <vt:lpstr>OBJETIVO BRIGADA DE EMERGENCIA</vt:lpstr>
      <vt:lpstr>CARACTERISTICAS DE LA EDIFICACION </vt:lpstr>
      <vt:lpstr>INVENTARIO DE RECURSOS 1. HUMANOS </vt:lpstr>
      <vt:lpstr> 2. FISICOS O TECNICOS CAMILLA DE EMERGENCIA   </vt:lpstr>
      <vt:lpstr> 2. FISICOS O TECNICOS BOTIQUINES     </vt:lpstr>
      <vt:lpstr> 2. FISICOS O TECNICOS EXTINTOR        </vt:lpstr>
      <vt:lpstr>Presentación de PowerPoint</vt:lpstr>
      <vt:lpstr>Presentación de PowerPoint</vt:lpstr>
      <vt:lpstr>Presentación de PowerPoint</vt:lpstr>
      <vt:lpstr>REPORTE ANTE EMERGENCIAS</vt:lpstr>
      <vt:lpstr>COMUNICACIÒN EXTERNA:</vt:lpstr>
      <vt:lpstr>ALARMA DE EMERGENCIA : </vt:lpstr>
      <vt:lpstr>ALARMA DE EMERGENCIA : </vt:lpstr>
      <vt:lpstr>ALARMA DE EMERGENCIA : </vt:lpstr>
      <vt:lpstr>ALARMA DE EMERGENCIA : </vt:lpstr>
      <vt:lpstr>SALIDA DE EMERGENCIA </vt:lpstr>
      <vt:lpstr>RUTAS DE EVACUACION: </vt:lpstr>
      <vt:lpstr>¿COMO EVACUAR ANTE UNA EMERGENCIA ?</vt:lpstr>
      <vt:lpstr>¿COMO EVACUAR ANTE UNA EMERGENCIA ?</vt:lpstr>
      <vt:lpstr>PUNTO DE ENCUENTRO : </vt:lpstr>
      <vt:lpstr>PUNTO DE ENCUENTRO : </vt:lpstr>
      <vt:lpstr>PUNTO DE ENCUENTRO : </vt:lpstr>
      <vt:lpstr>RETORNO A LAS INSTALACIONES</vt:lpstr>
      <vt:lpstr>RECOMENDACIONES AL MOMENTO DEL MOVIMIENTO TELURICO:  </vt:lpstr>
      <vt:lpstr>RECOMENDACIONES AL MOMENTO DEL MOVIMIENTO TELURICO:  </vt:lpstr>
      <vt:lpstr>RECOMENDACIONES AL MOMENTO DEL MOVIMIENTO TELURICO: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Loteria del Tolima EICE</dc:creator>
  <cp:lastModifiedBy>seguridadysaludeneltrabajo@loteriadeltolima.com</cp:lastModifiedBy>
  <cp:revision>143</cp:revision>
  <dcterms:created xsi:type="dcterms:W3CDTF">2022-10-18T21:06:46Z</dcterms:created>
  <dcterms:modified xsi:type="dcterms:W3CDTF">2025-09-22T19:09:43Z</dcterms:modified>
</cp:coreProperties>
</file>